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1"/>
  </p:notesMasterIdLst>
  <p:handoutMasterIdLst>
    <p:handoutMasterId r:id="rId42"/>
  </p:handoutMasterIdLst>
  <p:sldIdLst>
    <p:sldId id="256" r:id="rId2"/>
    <p:sldId id="327" r:id="rId3"/>
    <p:sldId id="330" r:id="rId4"/>
    <p:sldId id="353" r:id="rId5"/>
    <p:sldId id="378" r:id="rId6"/>
    <p:sldId id="379" r:id="rId7"/>
    <p:sldId id="354" r:id="rId8"/>
    <p:sldId id="355" r:id="rId9"/>
    <p:sldId id="356" r:id="rId10"/>
    <p:sldId id="357" r:id="rId11"/>
    <p:sldId id="358" r:id="rId12"/>
    <p:sldId id="359" r:id="rId13"/>
    <p:sldId id="380" r:id="rId14"/>
    <p:sldId id="360" r:id="rId15"/>
    <p:sldId id="381" r:id="rId16"/>
    <p:sldId id="377" r:id="rId17"/>
    <p:sldId id="382" r:id="rId18"/>
    <p:sldId id="362" r:id="rId19"/>
    <p:sldId id="363" r:id="rId20"/>
    <p:sldId id="361" r:id="rId21"/>
    <p:sldId id="364" r:id="rId22"/>
    <p:sldId id="365" r:id="rId23"/>
    <p:sldId id="367" r:id="rId24"/>
    <p:sldId id="368" r:id="rId25"/>
    <p:sldId id="366" r:id="rId26"/>
    <p:sldId id="371" r:id="rId27"/>
    <p:sldId id="369" r:id="rId28"/>
    <p:sldId id="370" r:id="rId29"/>
    <p:sldId id="383" r:id="rId30"/>
    <p:sldId id="384" r:id="rId31"/>
    <p:sldId id="385" r:id="rId32"/>
    <p:sldId id="386" r:id="rId33"/>
    <p:sldId id="387" r:id="rId34"/>
    <p:sldId id="388" r:id="rId35"/>
    <p:sldId id="372" r:id="rId36"/>
    <p:sldId id="373" r:id="rId37"/>
    <p:sldId id="374" r:id="rId38"/>
    <p:sldId id="375" r:id="rId39"/>
    <p:sldId id="389" r:id="rId40"/>
  </p:sldIdLst>
  <p:sldSz cx="9144000" cy="5143500" type="screen16x9"/>
  <p:notesSz cx="7099300" cy="102346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348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240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3132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84A9EF-920A-0746-B7BA-31AD95F11DD5}">
          <p14:sldIdLst>
            <p14:sldId id="256"/>
            <p14:sldId id="327"/>
            <p14:sldId id="330"/>
            <p14:sldId id="353"/>
            <p14:sldId id="378"/>
            <p14:sldId id="379"/>
          </p14:sldIdLst>
        </p14:section>
        <p14:section name="Kiểm tra giả thuyết thống kê" id="{EC632567-D2C7-6E46-80A5-0D75F0F3CF2F}">
          <p14:sldIdLst>
            <p14:sldId id="354"/>
            <p14:sldId id="355"/>
            <p14:sldId id="356"/>
            <p14:sldId id="357"/>
            <p14:sldId id="358"/>
            <p14:sldId id="359"/>
            <p14:sldId id="380"/>
            <p14:sldId id="360"/>
            <p14:sldId id="381"/>
            <p14:sldId id="377"/>
            <p14:sldId id="382"/>
          </p14:sldIdLst>
        </p14:section>
        <p14:section name="Phép kiểm tra Z" id="{E4AC38C0-A463-004E-87F1-2A07C959340E}">
          <p14:sldIdLst>
            <p14:sldId id="362"/>
            <p14:sldId id="363"/>
            <p14:sldId id="361"/>
            <p14:sldId id="364"/>
          </p14:sldIdLst>
        </p14:section>
        <p14:section name="Phép kiểm tra T" id="{F80D8BA2-7041-DB46-B11F-29FD84D167F5}">
          <p14:sldIdLst>
            <p14:sldId id="365"/>
            <p14:sldId id="367"/>
            <p14:sldId id="368"/>
            <p14:sldId id="366"/>
            <p14:sldId id="371"/>
            <p14:sldId id="369"/>
            <p14:sldId id="370"/>
          </p14:sldIdLst>
        </p14:section>
        <p14:section name="Phép kiểm tra Chi-bình phương" id="{732F8153-21AD-D544-A0D3-00B20A8F5C44}">
          <p14:sldIdLst>
            <p14:sldId id="383"/>
            <p14:sldId id="384"/>
            <p14:sldId id="385"/>
            <p14:sldId id="386"/>
            <p14:sldId id="387"/>
            <p14:sldId id="388"/>
            <p14:sldId id="372"/>
            <p14:sldId id="373"/>
            <p14:sldId id="374"/>
            <p14:sldId id="375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B050"/>
    <a:srgbClr val="EBF4F8"/>
    <a:srgbClr val="000000"/>
    <a:srgbClr val="8C5CEA"/>
    <a:srgbClr val="7030A0"/>
    <a:srgbClr val="92D050"/>
    <a:srgbClr val="FF9999"/>
    <a:srgbClr val="BBE0E3"/>
    <a:srgbClr val="FFCC00"/>
    <a:srgbClr val="4D5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73" autoAdjust="0"/>
    <p:restoredTop sz="81701" autoAdjust="0"/>
  </p:normalViewPr>
  <p:slideViewPr>
    <p:cSldViewPr>
      <p:cViewPr varScale="1">
        <p:scale>
          <a:sx n="107" d="100"/>
          <a:sy n="107" d="100"/>
        </p:scale>
        <p:origin x="720" y="64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Bui" userId="b3fdd1757fd77f1b" providerId="LiveId" clId="{95D4AE40-05BD-47D8-8E9F-A8A6697DD11E}"/>
    <pc:docChg chg="modSld">
      <pc:chgData name="Dan Bui" userId="b3fdd1757fd77f1b" providerId="LiveId" clId="{95D4AE40-05BD-47D8-8E9F-A8A6697DD11E}" dt="2024-12-25T14:44:20.003" v="0" actId="1076"/>
      <pc:docMkLst>
        <pc:docMk/>
      </pc:docMkLst>
      <pc:sldChg chg="modSp mod">
        <pc:chgData name="Dan Bui" userId="b3fdd1757fd77f1b" providerId="LiveId" clId="{95D4AE40-05BD-47D8-8E9F-A8A6697DD11E}" dt="2024-12-25T14:44:20.003" v="0" actId="1076"/>
        <pc:sldMkLst>
          <pc:docMk/>
          <pc:sldMk cId="926403046" sldId="362"/>
        </pc:sldMkLst>
        <pc:grpChg chg="mod">
          <ac:chgData name="Dan Bui" userId="b3fdd1757fd77f1b" providerId="LiveId" clId="{95D4AE40-05BD-47D8-8E9F-A8A6697DD11E}" dt="2024-12-25T14:44:20.003" v="0" actId="1076"/>
          <ac:grpSpMkLst>
            <pc:docMk/>
            <pc:sldMk cId="926403046" sldId="362"/>
            <ac:grpSpMk id="8" creationId="{23DC9417-C331-F103-19FD-6C12E1A8B933}"/>
          </ac:grpSpMkLst>
        </pc:grpChg>
      </pc:sldChg>
    </pc:docChg>
  </pc:docChgLst>
  <pc:docChgLst>
    <pc:chgData name="Long Tran" userId="e540d250-70c7-4be3-b4a2-b5ecbc3dd049" providerId="ADAL" clId="{0DEC48E7-0007-3A4E-BD10-26936546DC53}"/>
    <pc:docChg chg="undo custSel addSld delSld modSld sldOrd addSection delSection modSection">
      <pc:chgData name="Long Tran" userId="e540d250-70c7-4be3-b4a2-b5ecbc3dd049" providerId="ADAL" clId="{0DEC48E7-0007-3A4E-BD10-26936546DC53}" dt="2023-10-13T09:37:36.509" v="6360" actId="20577"/>
      <pc:docMkLst>
        <pc:docMk/>
      </pc:docMkLst>
      <pc:sldChg chg="modSp mod">
        <pc:chgData name="Long Tran" userId="e540d250-70c7-4be3-b4a2-b5ecbc3dd049" providerId="ADAL" clId="{0DEC48E7-0007-3A4E-BD10-26936546DC53}" dt="2023-10-02T14:58:19.207" v="0" actId="20577"/>
        <pc:sldMkLst>
          <pc:docMk/>
          <pc:sldMk cId="696472002" sldId="327"/>
        </pc:sldMkLst>
      </pc:sldChg>
      <pc:sldChg chg="modSp mod ord">
        <pc:chgData name="Long Tran" userId="e540d250-70c7-4be3-b4a2-b5ecbc3dd049" providerId="ADAL" clId="{0DEC48E7-0007-3A4E-BD10-26936546DC53}" dt="2023-10-13T09:24:12.844" v="6307" actId="20577"/>
        <pc:sldMkLst>
          <pc:docMk/>
          <pc:sldMk cId="3458915213" sldId="330"/>
        </pc:sldMkLst>
      </pc:sldChg>
      <pc:sldChg chg="del">
        <pc:chgData name="Long Tran" userId="e540d250-70c7-4be3-b4a2-b5ecbc3dd049" providerId="ADAL" clId="{0DEC48E7-0007-3A4E-BD10-26936546DC53}" dt="2023-10-02T14:58:43.344" v="4" actId="2696"/>
        <pc:sldMkLst>
          <pc:docMk/>
          <pc:sldMk cId="1139995180" sldId="331"/>
        </pc:sldMkLst>
      </pc:sldChg>
      <pc:sldChg chg="del">
        <pc:chgData name="Long Tran" userId="e540d250-70c7-4be3-b4a2-b5ecbc3dd049" providerId="ADAL" clId="{0DEC48E7-0007-3A4E-BD10-26936546DC53}" dt="2023-10-02T14:58:43.691" v="6" actId="2696"/>
        <pc:sldMkLst>
          <pc:docMk/>
          <pc:sldMk cId="4054904775" sldId="332"/>
        </pc:sldMkLst>
      </pc:sldChg>
      <pc:sldChg chg="del">
        <pc:chgData name="Long Tran" userId="e540d250-70c7-4be3-b4a2-b5ecbc3dd049" providerId="ADAL" clId="{0DEC48E7-0007-3A4E-BD10-26936546DC53}" dt="2023-10-02T14:58:43.556" v="5" actId="2696"/>
        <pc:sldMkLst>
          <pc:docMk/>
          <pc:sldMk cId="1453711344" sldId="333"/>
        </pc:sldMkLst>
      </pc:sldChg>
      <pc:sldChg chg="del">
        <pc:chgData name="Long Tran" userId="e540d250-70c7-4be3-b4a2-b5ecbc3dd049" providerId="ADAL" clId="{0DEC48E7-0007-3A4E-BD10-26936546DC53}" dt="2023-10-02T14:58:51.682" v="7" actId="2696"/>
        <pc:sldMkLst>
          <pc:docMk/>
          <pc:sldMk cId="1044266235" sldId="334"/>
        </pc:sldMkLst>
      </pc:sldChg>
      <pc:sldChg chg="del">
        <pc:chgData name="Long Tran" userId="e540d250-70c7-4be3-b4a2-b5ecbc3dd049" providerId="ADAL" clId="{0DEC48E7-0007-3A4E-BD10-26936546DC53}" dt="2023-10-02T14:58:53.600" v="17" actId="2696"/>
        <pc:sldMkLst>
          <pc:docMk/>
          <pc:sldMk cId="3409193018" sldId="335"/>
        </pc:sldMkLst>
      </pc:sldChg>
      <pc:sldChg chg="del">
        <pc:chgData name="Long Tran" userId="e540d250-70c7-4be3-b4a2-b5ecbc3dd049" providerId="ADAL" clId="{0DEC48E7-0007-3A4E-BD10-26936546DC53}" dt="2023-10-02T14:58:53.014" v="14" actId="2696"/>
        <pc:sldMkLst>
          <pc:docMk/>
          <pc:sldMk cId="137049849" sldId="336"/>
        </pc:sldMkLst>
      </pc:sldChg>
      <pc:sldChg chg="del">
        <pc:chgData name="Long Tran" userId="e540d250-70c7-4be3-b4a2-b5ecbc3dd049" providerId="ADAL" clId="{0DEC48E7-0007-3A4E-BD10-26936546DC53}" dt="2023-10-02T14:58:52.195" v="9" actId="2696"/>
        <pc:sldMkLst>
          <pc:docMk/>
          <pc:sldMk cId="1730218642" sldId="337"/>
        </pc:sldMkLst>
      </pc:sldChg>
      <pc:sldChg chg="del">
        <pc:chgData name="Long Tran" userId="e540d250-70c7-4be3-b4a2-b5ecbc3dd049" providerId="ADAL" clId="{0DEC48E7-0007-3A4E-BD10-26936546DC53}" dt="2023-10-02T14:58:52.011" v="8" actId="2696"/>
        <pc:sldMkLst>
          <pc:docMk/>
          <pc:sldMk cId="4172724131" sldId="338"/>
        </pc:sldMkLst>
      </pc:sldChg>
      <pc:sldChg chg="del">
        <pc:chgData name="Long Tran" userId="e540d250-70c7-4be3-b4a2-b5ecbc3dd049" providerId="ADAL" clId="{0DEC48E7-0007-3A4E-BD10-26936546DC53}" dt="2023-10-02T14:58:53.166" v="15" actId="2696"/>
        <pc:sldMkLst>
          <pc:docMk/>
          <pc:sldMk cId="1849583966" sldId="339"/>
        </pc:sldMkLst>
      </pc:sldChg>
      <pc:sldChg chg="del">
        <pc:chgData name="Long Tran" userId="e540d250-70c7-4be3-b4a2-b5ecbc3dd049" providerId="ADAL" clId="{0DEC48E7-0007-3A4E-BD10-26936546DC53}" dt="2023-10-02T14:58:54.371" v="21" actId="2696"/>
        <pc:sldMkLst>
          <pc:docMk/>
          <pc:sldMk cId="3195893495" sldId="340"/>
        </pc:sldMkLst>
      </pc:sldChg>
      <pc:sldChg chg="del">
        <pc:chgData name="Long Tran" userId="e540d250-70c7-4be3-b4a2-b5ecbc3dd049" providerId="ADAL" clId="{0DEC48E7-0007-3A4E-BD10-26936546DC53}" dt="2023-10-02T14:58:53.787" v="18" actId="2696"/>
        <pc:sldMkLst>
          <pc:docMk/>
          <pc:sldMk cId="3163910577" sldId="341"/>
        </pc:sldMkLst>
      </pc:sldChg>
      <pc:sldChg chg="del">
        <pc:chgData name="Long Tran" userId="e540d250-70c7-4be3-b4a2-b5ecbc3dd049" providerId="ADAL" clId="{0DEC48E7-0007-3A4E-BD10-26936546DC53}" dt="2023-10-02T14:58:54.977" v="25" actId="2696"/>
        <pc:sldMkLst>
          <pc:docMk/>
          <pc:sldMk cId="195270237" sldId="342"/>
        </pc:sldMkLst>
      </pc:sldChg>
      <pc:sldChg chg="del">
        <pc:chgData name="Long Tran" userId="e540d250-70c7-4be3-b4a2-b5ecbc3dd049" providerId="ADAL" clId="{0DEC48E7-0007-3A4E-BD10-26936546DC53}" dt="2023-10-02T14:58:52.819" v="13" actId="2696"/>
        <pc:sldMkLst>
          <pc:docMk/>
          <pc:sldMk cId="2942088219" sldId="343"/>
        </pc:sldMkLst>
      </pc:sldChg>
      <pc:sldChg chg="del">
        <pc:chgData name="Long Tran" userId="e540d250-70c7-4be3-b4a2-b5ecbc3dd049" providerId="ADAL" clId="{0DEC48E7-0007-3A4E-BD10-26936546DC53}" dt="2023-10-02T14:58:52.702" v="12" actId="2696"/>
        <pc:sldMkLst>
          <pc:docMk/>
          <pc:sldMk cId="2902807471" sldId="344"/>
        </pc:sldMkLst>
      </pc:sldChg>
      <pc:sldChg chg="del">
        <pc:chgData name="Long Tran" userId="e540d250-70c7-4be3-b4a2-b5ecbc3dd049" providerId="ADAL" clId="{0DEC48E7-0007-3A4E-BD10-26936546DC53}" dt="2023-10-02T14:58:53.335" v="16" actId="2696"/>
        <pc:sldMkLst>
          <pc:docMk/>
          <pc:sldMk cId="255182408" sldId="345"/>
        </pc:sldMkLst>
      </pc:sldChg>
      <pc:sldChg chg="del">
        <pc:chgData name="Long Tran" userId="e540d250-70c7-4be3-b4a2-b5ecbc3dd049" providerId="ADAL" clId="{0DEC48E7-0007-3A4E-BD10-26936546DC53}" dt="2023-10-02T14:58:53.920" v="19" actId="2696"/>
        <pc:sldMkLst>
          <pc:docMk/>
          <pc:sldMk cId="2316824061" sldId="346"/>
        </pc:sldMkLst>
      </pc:sldChg>
      <pc:sldChg chg="del">
        <pc:chgData name="Long Tran" userId="e540d250-70c7-4be3-b4a2-b5ecbc3dd049" providerId="ADAL" clId="{0DEC48E7-0007-3A4E-BD10-26936546DC53}" dt="2023-10-02T14:58:54.085" v="20" actId="2696"/>
        <pc:sldMkLst>
          <pc:docMk/>
          <pc:sldMk cId="1072134656" sldId="347"/>
        </pc:sldMkLst>
      </pc:sldChg>
      <pc:sldChg chg="del">
        <pc:chgData name="Long Tran" userId="e540d250-70c7-4be3-b4a2-b5ecbc3dd049" providerId="ADAL" clId="{0DEC48E7-0007-3A4E-BD10-26936546DC53}" dt="2023-10-02T14:58:54.756" v="24" actId="2696"/>
        <pc:sldMkLst>
          <pc:docMk/>
          <pc:sldMk cId="3901828989" sldId="348"/>
        </pc:sldMkLst>
      </pc:sldChg>
      <pc:sldChg chg="del">
        <pc:chgData name="Long Tran" userId="e540d250-70c7-4be3-b4a2-b5ecbc3dd049" providerId="ADAL" clId="{0DEC48E7-0007-3A4E-BD10-26936546DC53}" dt="2023-10-02T14:58:54.373" v="22" actId="2696"/>
        <pc:sldMkLst>
          <pc:docMk/>
          <pc:sldMk cId="1228383552" sldId="349"/>
        </pc:sldMkLst>
      </pc:sldChg>
      <pc:sldChg chg="del">
        <pc:chgData name="Long Tran" userId="e540d250-70c7-4be3-b4a2-b5ecbc3dd049" providerId="ADAL" clId="{0DEC48E7-0007-3A4E-BD10-26936546DC53}" dt="2023-10-02T14:58:52.330" v="10" actId="2696"/>
        <pc:sldMkLst>
          <pc:docMk/>
          <pc:sldMk cId="14880892" sldId="350"/>
        </pc:sldMkLst>
      </pc:sldChg>
      <pc:sldChg chg="del">
        <pc:chgData name="Long Tran" userId="e540d250-70c7-4be3-b4a2-b5ecbc3dd049" providerId="ADAL" clId="{0DEC48E7-0007-3A4E-BD10-26936546DC53}" dt="2023-10-02T14:58:54.593" v="23" actId="2696"/>
        <pc:sldMkLst>
          <pc:docMk/>
          <pc:sldMk cId="2989299382" sldId="351"/>
        </pc:sldMkLst>
      </pc:sldChg>
      <pc:sldChg chg="del">
        <pc:chgData name="Long Tran" userId="e540d250-70c7-4be3-b4a2-b5ecbc3dd049" providerId="ADAL" clId="{0DEC48E7-0007-3A4E-BD10-26936546DC53}" dt="2023-10-02T14:58:52.583" v="11" actId="2696"/>
        <pc:sldMkLst>
          <pc:docMk/>
          <pc:sldMk cId="2652822894" sldId="352"/>
        </pc:sldMkLst>
      </pc:sldChg>
      <pc:sldChg chg="modSp ord modAnim">
        <pc:chgData name="Long Tran" userId="e540d250-70c7-4be3-b4a2-b5ecbc3dd049" providerId="ADAL" clId="{0DEC48E7-0007-3A4E-BD10-26936546DC53}" dt="2023-10-13T04:09:22.829" v="364" actId="20578"/>
        <pc:sldMkLst>
          <pc:docMk/>
          <pc:sldMk cId="1812754250" sldId="353"/>
        </pc:sldMkLst>
      </pc:sldChg>
      <pc:sldChg chg="addSp delSp modSp mod modAnim">
        <pc:chgData name="Long Tran" userId="e540d250-70c7-4be3-b4a2-b5ecbc3dd049" providerId="ADAL" clId="{0DEC48E7-0007-3A4E-BD10-26936546DC53}" dt="2023-10-13T05:34:56.656" v="3171" actId="3064"/>
        <pc:sldMkLst>
          <pc:docMk/>
          <pc:sldMk cId="1322072667" sldId="354"/>
        </pc:sldMkLst>
      </pc:sldChg>
      <pc:sldChg chg="modSp mod modAnim">
        <pc:chgData name="Long Tran" userId="e540d250-70c7-4be3-b4a2-b5ecbc3dd049" providerId="ADAL" clId="{0DEC48E7-0007-3A4E-BD10-26936546DC53}" dt="2023-10-13T05:37:58.682" v="3221" actId="114"/>
        <pc:sldMkLst>
          <pc:docMk/>
          <pc:sldMk cId="1130436323" sldId="355"/>
        </pc:sldMkLst>
      </pc:sldChg>
      <pc:sldChg chg="mod modAnim modShow">
        <pc:chgData name="Long Tran" userId="e540d250-70c7-4be3-b4a2-b5ecbc3dd049" providerId="ADAL" clId="{0DEC48E7-0007-3A4E-BD10-26936546DC53}" dt="2023-10-13T04:51:51.948" v="2029" actId="729"/>
        <pc:sldMkLst>
          <pc:docMk/>
          <pc:sldMk cId="3920391714" sldId="356"/>
        </pc:sldMkLst>
      </pc:sldChg>
      <pc:sldChg chg="modSp mod modAnim">
        <pc:chgData name="Long Tran" userId="e540d250-70c7-4be3-b4a2-b5ecbc3dd049" providerId="ADAL" clId="{0DEC48E7-0007-3A4E-BD10-26936546DC53}" dt="2023-10-13T09:27:31.954" v="6330" actId="20577"/>
        <pc:sldMkLst>
          <pc:docMk/>
          <pc:sldMk cId="2449168156" sldId="357"/>
        </pc:sldMkLst>
      </pc:sldChg>
      <pc:sldChg chg="modSp modAnim">
        <pc:chgData name="Long Tran" userId="e540d250-70c7-4be3-b4a2-b5ecbc3dd049" providerId="ADAL" clId="{0DEC48E7-0007-3A4E-BD10-26936546DC53}" dt="2023-10-13T05:36:19.256" v="3178" actId="20577"/>
        <pc:sldMkLst>
          <pc:docMk/>
          <pc:sldMk cId="783663795" sldId="358"/>
        </pc:sldMkLst>
      </pc:sldChg>
      <pc:sldChg chg="modSp modAnim">
        <pc:chgData name="Long Tran" userId="e540d250-70c7-4be3-b4a2-b5ecbc3dd049" providerId="ADAL" clId="{0DEC48E7-0007-3A4E-BD10-26936546DC53}" dt="2023-10-13T05:10:52.020" v="2775" actId="20577"/>
        <pc:sldMkLst>
          <pc:docMk/>
          <pc:sldMk cId="3827003562" sldId="359"/>
        </pc:sldMkLst>
      </pc:sldChg>
      <pc:sldChg chg="addSp delSp modSp mod modAnim">
        <pc:chgData name="Long Tran" userId="e540d250-70c7-4be3-b4a2-b5ecbc3dd049" providerId="ADAL" clId="{0DEC48E7-0007-3A4E-BD10-26936546DC53}" dt="2023-10-13T05:46:25.652" v="3260" actId="20577"/>
        <pc:sldMkLst>
          <pc:docMk/>
          <pc:sldMk cId="2556943333" sldId="360"/>
        </pc:sldMkLst>
      </pc:sldChg>
      <pc:sldChg chg="ord">
        <pc:chgData name="Long Tran" userId="e540d250-70c7-4be3-b4a2-b5ecbc3dd049" providerId="ADAL" clId="{0DEC48E7-0007-3A4E-BD10-26936546DC53}" dt="2023-10-13T05:57:11.643" v="3647" actId="20578"/>
        <pc:sldMkLst>
          <pc:docMk/>
          <pc:sldMk cId="3615679857" sldId="361"/>
        </pc:sldMkLst>
      </pc:sldChg>
      <pc:sldChg chg="ord">
        <pc:chgData name="Long Tran" userId="e540d250-70c7-4be3-b4a2-b5ecbc3dd049" providerId="ADAL" clId="{0DEC48E7-0007-3A4E-BD10-26936546DC53}" dt="2023-10-13T05:57:01.835" v="3646" actId="20578"/>
        <pc:sldMkLst>
          <pc:docMk/>
          <pc:sldMk cId="3926773654" sldId="364"/>
        </pc:sldMkLst>
      </pc:sldChg>
      <pc:sldChg chg="ord">
        <pc:chgData name="Long Tran" userId="e540d250-70c7-4be3-b4a2-b5ecbc3dd049" providerId="ADAL" clId="{0DEC48E7-0007-3A4E-BD10-26936546DC53}" dt="2023-10-13T06:20:57.945" v="3648" actId="20578"/>
        <pc:sldMkLst>
          <pc:docMk/>
          <pc:sldMk cId="3958339174" sldId="366"/>
        </pc:sldMkLst>
      </pc:sldChg>
      <pc:sldChg chg="modAnim">
        <pc:chgData name="Long Tran" userId="e540d250-70c7-4be3-b4a2-b5ecbc3dd049" providerId="ADAL" clId="{0DEC48E7-0007-3A4E-BD10-26936546DC53}" dt="2023-10-13T06:23:53.545" v="3654"/>
        <pc:sldMkLst>
          <pc:docMk/>
          <pc:sldMk cId="3651912648" sldId="369"/>
        </pc:sldMkLst>
      </pc:sldChg>
      <pc:sldChg chg="modAnim">
        <pc:chgData name="Long Tran" userId="e540d250-70c7-4be3-b4a2-b5ecbc3dd049" providerId="ADAL" clId="{0DEC48E7-0007-3A4E-BD10-26936546DC53}" dt="2023-10-13T06:37:55.682" v="3659"/>
        <pc:sldMkLst>
          <pc:docMk/>
          <pc:sldMk cId="3073701091" sldId="370"/>
        </pc:sldMkLst>
      </pc:sldChg>
      <pc:sldChg chg="modAnim">
        <pc:chgData name="Long Tran" userId="e540d250-70c7-4be3-b4a2-b5ecbc3dd049" providerId="ADAL" clId="{0DEC48E7-0007-3A4E-BD10-26936546DC53}" dt="2023-10-13T06:22:39.121" v="3651"/>
        <pc:sldMkLst>
          <pc:docMk/>
          <pc:sldMk cId="502400501" sldId="371"/>
        </pc:sldMkLst>
      </pc:sldChg>
      <pc:sldChg chg="modSp mod modAnim">
        <pc:chgData name="Long Tran" userId="e540d250-70c7-4be3-b4a2-b5ecbc3dd049" providerId="ADAL" clId="{0DEC48E7-0007-3A4E-BD10-26936546DC53}" dt="2023-10-13T09:17:52.068" v="6177" actId="20577"/>
        <pc:sldMkLst>
          <pc:docMk/>
          <pc:sldMk cId="455405586" sldId="372"/>
        </pc:sldMkLst>
      </pc:sldChg>
      <pc:sldChg chg="modSp modAnim">
        <pc:chgData name="Long Tran" userId="e540d250-70c7-4be3-b4a2-b5ecbc3dd049" providerId="ADAL" clId="{0DEC48E7-0007-3A4E-BD10-26936546DC53}" dt="2023-10-13T09:19:02.553" v="6186"/>
        <pc:sldMkLst>
          <pc:docMk/>
          <pc:sldMk cId="1538278805" sldId="373"/>
        </pc:sldMkLst>
      </pc:sldChg>
      <pc:sldChg chg="modSp modAnim">
        <pc:chgData name="Long Tran" userId="e540d250-70c7-4be3-b4a2-b5ecbc3dd049" providerId="ADAL" clId="{0DEC48E7-0007-3A4E-BD10-26936546DC53}" dt="2023-10-13T09:19:54.507" v="6196"/>
        <pc:sldMkLst>
          <pc:docMk/>
          <pc:sldMk cId="1894386325" sldId="374"/>
        </pc:sldMkLst>
      </pc:sldChg>
      <pc:sldChg chg="modSp">
        <pc:chgData name="Long Tran" userId="e540d250-70c7-4be3-b4a2-b5ecbc3dd049" providerId="ADAL" clId="{0DEC48E7-0007-3A4E-BD10-26936546DC53}" dt="2023-10-13T09:20:03.328" v="6204" actId="20577"/>
        <pc:sldMkLst>
          <pc:docMk/>
          <pc:sldMk cId="3747124293" sldId="375"/>
        </pc:sldMkLst>
      </pc:sldChg>
      <pc:sldChg chg="modSp del mod">
        <pc:chgData name="Long Tran" userId="e540d250-70c7-4be3-b4a2-b5ecbc3dd049" providerId="ADAL" clId="{0DEC48E7-0007-3A4E-BD10-26936546DC53}" dt="2023-10-13T09:22:34.793" v="6229" actId="2696"/>
        <pc:sldMkLst>
          <pc:docMk/>
          <pc:sldMk cId="678014839" sldId="376"/>
        </pc:sldMkLst>
      </pc:sldChg>
      <pc:sldChg chg="addSp delSp modSp add mod modAnim">
        <pc:chgData name="Long Tran" userId="e540d250-70c7-4be3-b4a2-b5ecbc3dd049" providerId="ADAL" clId="{0DEC48E7-0007-3A4E-BD10-26936546DC53}" dt="2023-10-13T05:22:16.813" v="2984" actId="207"/>
        <pc:sldMkLst>
          <pc:docMk/>
          <pc:sldMk cId="3555657928" sldId="377"/>
        </pc:sldMkLst>
      </pc:sldChg>
      <pc:sldChg chg="modSp new mod modAnim">
        <pc:chgData name="Long Tran" userId="e540d250-70c7-4be3-b4a2-b5ecbc3dd049" providerId="ADAL" clId="{0DEC48E7-0007-3A4E-BD10-26936546DC53}" dt="2023-10-13T05:26:45.266" v="3124"/>
        <pc:sldMkLst>
          <pc:docMk/>
          <pc:sldMk cId="2074225614" sldId="378"/>
        </pc:sldMkLst>
      </pc:sldChg>
      <pc:sldChg chg="addSp modSp new mod modAnim">
        <pc:chgData name="Long Tran" userId="e540d250-70c7-4be3-b4a2-b5ecbc3dd049" providerId="ADAL" clId="{0DEC48E7-0007-3A4E-BD10-26936546DC53}" dt="2023-10-13T05:28:49.264" v="3138" actId="20577"/>
        <pc:sldMkLst>
          <pc:docMk/>
          <pc:sldMk cId="921284283" sldId="379"/>
        </pc:sldMkLst>
      </pc:sldChg>
      <pc:sldChg chg="modSp new mod modAnim">
        <pc:chgData name="Long Tran" userId="e540d250-70c7-4be3-b4a2-b5ecbc3dd049" providerId="ADAL" clId="{0DEC48E7-0007-3A4E-BD10-26936546DC53}" dt="2023-10-13T05:39:40.782" v="3256"/>
        <pc:sldMkLst>
          <pc:docMk/>
          <pc:sldMk cId="3905302072" sldId="380"/>
        </pc:sldMkLst>
      </pc:sldChg>
      <pc:sldChg chg="modSp add mod modAnim">
        <pc:chgData name="Long Tran" userId="e540d250-70c7-4be3-b4a2-b5ecbc3dd049" providerId="ADAL" clId="{0DEC48E7-0007-3A4E-BD10-26936546DC53}" dt="2023-10-13T09:29:02.257" v="6333" actId="20577"/>
        <pc:sldMkLst>
          <pc:docMk/>
          <pc:sldMk cId="3762509157" sldId="381"/>
        </pc:sldMkLst>
      </pc:sldChg>
      <pc:sldChg chg="modSp new mod modAnim">
        <pc:chgData name="Long Tran" userId="e540d250-70c7-4be3-b4a2-b5ecbc3dd049" providerId="ADAL" clId="{0DEC48E7-0007-3A4E-BD10-26936546DC53}" dt="2023-10-13T05:54:30.146" v="3645"/>
        <pc:sldMkLst>
          <pc:docMk/>
          <pc:sldMk cId="916299122" sldId="382"/>
        </pc:sldMkLst>
      </pc:sldChg>
      <pc:sldChg chg="addSp modSp new mod ord modAnim">
        <pc:chgData name="Long Tran" userId="e540d250-70c7-4be3-b4a2-b5ecbc3dd049" providerId="ADAL" clId="{0DEC48E7-0007-3A4E-BD10-26936546DC53}" dt="2023-10-13T09:07:10.565" v="5840"/>
        <pc:sldMkLst>
          <pc:docMk/>
          <pc:sldMk cId="389594869" sldId="383"/>
        </pc:sldMkLst>
      </pc:sldChg>
      <pc:sldChg chg="modSp new mod modAnim">
        <pc:chgData name="Long Tran" userId="e540d250-70c7-4be3-b4a2-b5ecbc3dd049" providerId="ADAL" clId="{0DEC48E7-0007-3A4E-BD10-26936546DC53}" dt="2023-10-13T09:08:47.515" v="5944"/>
        <pc:sldMkLst>
          <pc:docMk/>
          <pc:sldMk cId="973734353" sldId="384"/>
        </pc:sldMkLst>
      </pc:sldChg>
      <pc:sldChg chg="addSp modSp add mod modAnim">
        <pc:chgData name="Long Tran" userId="e540d250-70c7-4be3-b4a2-b5ecbc3dd049" providerId="ADAL" clId="{0DEC48E7-0007-3A4E-BD10-26936546DC53}" dt="2023-10-13T09:12:41.381" v="6044" actId="1076"/>
        <pc:sldMkLst>
          <pc:docMk/>
          <pc:sldMk cId="3483067765" sldId="385"/>
        </pc:sldMkLst>
      </pc:sldChg>
      <pc:sldChg chg="modSp new mod modAnim">
        <pc:chgData name="Long Tran" userId="e540d250-70c7-4be3-b4a2-b5ecbc3dd049" providerId="ADAL" clId="{0DEC48E7-0007-3A4E-BD10-26936546DC53}" dt="2023-10-13T09:12:54.960" v="6046"/>
        <pc:sldMkLst>
          <pc:docMk/>
          <pc:sldMk cId="2001436721" sldId="386"/>
        </pc:sldMkLst>
      </pc:sldChg>
      <pc:sldChg chg="addSp delSp modSp add mod modAnim">
        <pc:chgData name="Long Tran" userId="e540d250-70c7-4be3-b4a2-b5ecbc3dd049" providerId="ADAL" clId="{0DEC48E7-0007-3A4E-BD10-26936546DC53}" dt="2023-10-13T09:37:36.509" v="6360" actId="20577"/>
        <pc:sldMkLst>
          <pc:docMk/>
          <pc:sldMk cId="3535325929" sldId="387"/>
        </pc:sldMkLst>
      </pc:sldChg>
      <pc:sldChg chg="addSp delSp modSp new mod">
        <pc:chgData name="Long Tran" userId="e540d250-70c7-4be3-b4a2-b5ecbc3dd049" providerId="ADAL" clId="{0DEC48E7-0007-3A4E-BD10-26936546DC53}" dt="2023-10-13T09:14:33.930" v="6082" actId="207"/>
        <pc:sldMkLst>
          <pc:docMk/>
          <pc:sldMk cId="2548469439" sldId="388"/>
        </pc:sldMkLst>
      </pc:sldChg>
      <pc:sldChg chg="addSp modSp new mod">
        <pc:chgData name="Long Tran" userId="e540d250-70c7-4be3-b4a2-b5ecbc3dd049" providerId="ADAL" clId="{0DEC48E7-0007-3A4E-BD10-26936546DC53}" dt="2023-10-13T09:22:20.514" v="6228" actId="1038"/>
        <pc:sldMkLst>
          <pc:docMk/>
          <pc:sldMk cId="3646790220" sldId="389"/>
        </pc:sldMkLst>
      </pc:sldChg>
    </pc:docChg>
  </pc:docChgLst>
  <pc:docChgLst>
    <pc:chgData name="Long Tran" userId="e540d250-70c7-4be3-b4a2-b5ecbc3dd049" providerId="ADAL" clId="{A1B799F4-5EF7-5645-B361-1959224F5496}"/>
    <pc:docChg chg="modSld">
      <pc:chgData name="Long Tran" userId="e540d250-70c7-4be3-b4a2-b5ecbc3dd049" providerId="ADAL" clId="{A1B799F4-5EF7-5645-B361-1959224F5496}" dt="2023-12-15T02:25:39.560" v="9" actId="20577"/>
      <pc:docMkLst>
        <pc:docMk/>
      </pc:docMkLst>
      <pc:sldChg chg="modSp mod">
        <pc:chgData name="Long Tran" userId="e540d250-70c7-4be3-b4a2-b5ecbc3dd049" providerId="ADAL" clId="{A1B799F4-5EF7-5645-B361-1959224F5496}" dt="2023-12-15T02:25:39.560" v="9" actId="20577"/>
        <pc:sldMkLst>
          <pc:docMk/>
          <pc:sldMk cId="455405586" sldId="372"/>
        </pc:sldMkLst>
      </pc:sldChg>
      <pc:sldChg chg="modSp mod modAnim">
        <pc:chgData name="Long Tran" userId="e540d250-70c7-4be3-b4a2-b5ecbc3dd049" providerId="ADAL" clId="{A1B799F4-5EF7-5645-B361-1959224F5496}" dt="2023-12-15T01:13:55.266" v="7" actId="20577"/>
        <pc:sldMkLst>
          <pc:docMk/>
          <pc:sldMk cId="921284283" sldId="379"/>
        </pc:sldMkLst>
      </pc:sldChg>
      <pc:sldChg chg="modSp modAnim">
        <pc:chgData name="Long Tran" userId="e540d250-70c7-4be3-b4a2-b5ecbc3dd049" providerId="ADAL" clId="{A1B799F4-5EF7-5645-B361-1959224F5496}" dt="2023-12-15T01:54:47.534" v="8" actId="20577"/>
        <pc:sldMkLst>
          <pc:docMk/>
          <pc:sldMk cId="916299122" sldId="3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C47036A7-CA75-4FB0-A0E6-AEEC36B2D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16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1F94F5-58D1-42ED-AB38-DD97D2E4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7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8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73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10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7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83433"/>
            <a:ext cx="9144000" cy="11025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743200"/>
            <a:ext cx="91440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400"/>
            </a:lvl2pPr>
            <a:lvl3pPr marL="685783" indent="0">
              <a:buNone/>
              <a:defRPr sz="1200"/>
            </a:lvl3pPr>
            <a:lvl4pPr marL="1028675" indent="0">
              <a:buNone/>
              <a:defRPr sz="1100"/>
            </a:lvl4pPr>
            <a:lvl5pPr marL="1371566" indent="0">
              <a:buNone/>
              <a:defRPr sz="1100"/>
            </a:lvl5pPr>
            <a:lvl6pPr marL="1714457" indent="0">
              <a:buNone/>
              <a:defRPr sz="1100"/>
            </a:lvl6pPr>
            <a:lvl7pPr marL="2057348" indent="0">
              <a:buNone/>
              <a:defRPr sz="1100"/>
            </a:lvl7pPr>
            <a:lvl8pPr marL="2400240" indent="0">
              <a:buNone/>
              <a:defRPr sz="1100"/>
            </a:lvl8pPr>
            <a:lvl9pPr marL="2743132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vi-VN" noProof="0" smtClean="0"/>
              <a:pPr>
                <a:defRPr/>
              </a:pPr>
              <a:t>‹#›</a:t>
            </a:fld>
            <a:endParaRPr lang="vi-VN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vi-VN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vi-VN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vi-VN" noProof="0" smtClean="0"/>
              <a:pPr>
                <a:defRPr/>
              </a:pPr>
              <a:t>‹#›</a:t>
            </a:fld>
            <a:endParaRPr lang="vi-VN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47750"/>
            <a:ext cx="85344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683919"/>
            <a:ext cx="21717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endParaRPr lang="vi-VN" noProof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529FA7E6-6E6F-4B77-AE36-D459A899DDD1}" type="slidenum">
              <a:rPr lang="vi-VN" noProof="0" smtClean="0"/>
              <a:pPr>
                <a:defRPr/>
              </a:pPr>
              <a:t>‹#›</a:t>
            </a:fld>
            <a:endParaRPr lang="vi-VN" noProof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773431"/>
            <a:ext cx="9144000" cy="4571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9" tIns="34289" rIns="68579" bIns="34289" anchor="ctr"/>
          <a:lstStyle/>
          <a:p>
            <a:pPr>
              <a:defRPr/>
            </a:pPr>
            <a:endParaRPr lang="vi-VN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903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795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686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577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3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7.png"/><Relationship Id="rId7" Type="http://schemas.openxmlformats.org/officeDocument/2006/relationships/image" Target="../media/image1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4.png"/><Relationship Id="rId7" Type="http://schemas.openxmlformats.org/officeDocument/2006/relationships/image" Target="../media/image1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10" Type="http://schemas.openxmlformats.org/officeDocument/2006/relationships/image" Target="../media/image160.png"/><Relationship Id="rId4" Type="http://schemas.openxmlformats.org/officeDocument/2006/relationships/image" Target="../media/image18.png"/><Relationship Id="rId9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8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8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5.png"/><Relationship Id="rId7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18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5.png"/><Relationship Id="rId7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5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09550"/>
            <a:ext cx="9144000" cy="1102519"/>
          </a:xfrm>
        </p:spPr>
        <p:txBody>
          <a:bodyPr/>
          <a:lstStyle/>
          <a:p>
            <a:pPr eaLnBrk="1" hangingPunct="1"/>
            <a:r>
              <a:rPr lang="vi-VN" dirty="0"/>
              <a:t>MAT1101: Xác suất thống kê</a:t>
            </a:r>
            <a:br>
              <a:rPr lang="vi-VN" dirty="0"/>
            </a:br>
            <a:endParaRPr lang="vi-VN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71550"/>
            <a:ext cx="9144000" cy="1143000"/>
          </a:xfrm>
        </p:spPr>
        <p:txBody>
          <a:bodyPr/>
          <a:lstStyle/>
          <a:p>
            <a:pPr eaLnBrk="1" hangingPunct="1"/>
            <a:r>
              <a:rPr lang="vi-VN" sz="3200" dirty="0"/>
              <a:t>Thống kê theo trường phái cổ điển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2286000" y="4686301"/>
            <a:ext cx="440055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© </a:t>
            </a:r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Long - VNU-UET</a:t>
            </a: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9544" y="1733550"/>
            <a:ext cx="2724912" cy="27249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24AB06-F73B-F8FF-1FB6-8228B2B9E0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Bác bỏ giả thuyết không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24AB06-F73B-F8FF-1FB6-8228B2B9E0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0671F-82D2-4FAB-8079-0854D7563B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895350"/>
                <a:ext cx="8534400" cy="354687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đại diện cho niềm tin hiện tại hay thường thức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vi-VN" dirty="0"/>
                  <a:t>Ta không muốn sai khi bác bỏ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dựa vào dữ liệu mới</a:t>
                </a:r>
              </a:p>
              <a:p>
                <a:pPr>
                  <a:lnSpc>
                    <a:spcPct val="150000"/>
                  </a:lnSpc>
                </a:pPr>
                <a:r>
                  <a:rPr lang="vi-VN" dirty="0"/>
                  <a:t>Giới hạn xác suất sai (lỗi loại I) khi bác bỏ giả thuyết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vi-V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ỏ 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sai</m:t>
                          </m:r>
                        </m:e>
                        <m:e>
                          <m:sSub>
                            <m:sSubPr>
                              <m:ctrlP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vi-VN" b="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vi-VN" dirty="0"/>
                  <a:t>trong đó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vi-VN" dirty="0"/>
                  <a:t> gọi là </a:t>
                </a:r>
                <a:r>
                  <a:rPr lang="vi-VN" dirty="0">
                    <a:solidFill>
                      <a:srgbClr val="00B050"/>
                    </a:solidFill>
                  </a:rPr>
                  <a:t>mức ý nghĩa (significance level) </a:t>
                </a:r>
                <a:r>
                  <a:rPr lang="vi-VN" dirty="0"/>
                  <a:t>của phép kiểm tra.</a:t>
                </a:r>
              </a:p>
              <a:p>
                <a:pPr>
                  <a:lnSpc>
                    <a:spcPct val="150000"/>
                  </a:lnSpc>
                </a:pPr>
                <a:r>
                  <a:rPr lang="vi-VN" dirty="0"/>
                  <a:t>Các phép kiểm tra thường dựa vào một thống kê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vi-VN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dirty="0"/>
                  <a:t> của dữ liệu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vi-VN" dirty="0"/>
                  <a:t>Ví dụ: số lần ra mặt ngửa, trung bình cộng, tỉ lệ hợp lý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0671F-82D2-4FAB-8079-0854D7563B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95350"/>
                <a:ext cx="8534400" cy="3546873"/>
              </a:xfrm>
              <a:blipFill>
                <a:blip r:embed="rId3"/>
                <a:stretch>
                  <a:fillRect l="-1488" r="-1488" b="-1857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16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24AB06-F73B-F8FF-1FB6-8228B2B9E0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Bác bỏ giả thuyết không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24AB06-F73B-F8FF-1FB6-8228B2B9E0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0671F-82D2-4FAB-8079-0854D7563B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47750"/>
                <a:ext cx="5943600" cy="3546873"/>
              </a:xfrm>
            </p:spPr>
            <p:txBody>
              <a:bodyPr/>
              <a:lstStyle/>
              <a:p>
                <a:r>
                  <a:rPr lang="vi-VN" dirty="0"/>
                  <a:t>Giới hạn </a:t>
                </a:r>
                <a:r>
                  <a:rPr lang="vi-VN" b="1" dirty="0"/>
                  <a:t>lỗi loại 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ỏ 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sai</m:t>
                          </m:r>
                        </m:e>
                        <m:e>
                          <m:sSub>
                            <m:sSubPr>
                              <m:ctrlP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vi-VN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vi-VN" dirty="0"/>
                  <a:t>đưa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dirty="0"/>
                  <a:t> vào vùng bác bỏ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vi-VN" dirty="0"/>
                  <a:t> sao cho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d>
                            <m:dPr>
                              <m:ctrlPr>
                                <a:rPr lang="vi-VN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vi-VN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e>
                          <m:sSub>
                            <m:sSubPr>
                              <m:ctrlPr>
                                <a:rPr lang="vi-VN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vi-VN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vi-VN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vi-VN" dirty="0">
                  <a:solidFill>
                    <a:srgbClr val="00B050"/>
                  </a:solidFill>
                </a:endParaRPr>
              </a:p>
              <a:p>
                <a:r>
                  <a:rPr lang="vi-VN" dirty="0"/>
                  <a:t>Lực (power) của phép kiểm tra giả thuyết là xác suất bác bỏ đúng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vi-V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d>
                            <m:dPr>
                              <m:ctrlPr>
                                <a:rPr lang="vi-V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vi-V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e>
                          <m:sSub>
                            <m:sSubPr>
                              <m:ctrlPr>
                                <a:rPr lang="vi-V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Khi giới hạn mức ý nghĩa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vi-VN" dirty="0"/>
                  <a:t>, ta muốn lực của phép kiểm tra lớn nhất có thể được.</a:t>
                </a:r>
              </a:p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vi-VN" dirty="0"/>
                  <a:t> gọi là </a:t>
                </a:r>
                <a:r>
                  <a:rPr lang="vi-VN" b="1" dirty="0"/>
                  <a:t>lỗi loại II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0671F-82D2-4FAB-8079-0854D7563B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47750"/>
                <a:ext cx="5943600" cy="3546873"/>
              </a:xfrm>
              <a:blipFill>
                <a:blip r:embed="rId3"/>
                <a:stretch>
                  <a:fillRect l="-2132" t="-1786" r="-213" b="-175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653A1-69BD-FFA0-4EA7-80FB99B78D18}"/>
              </a:ext>
            </a:extLst>
          </p:cNvPr>
          <p:cNvGrpSpPr/>
          <p:nvPr/>
        </p:nvGrpSpPr>
        <p:grpSpPr>
          <a:xfrm>
            <a:off x="6248400" y="926736"/>
            <a:ext cx="2743200" cy="3631464"/>
            <a:chOff x="6248400" y="926736"/>
            <a:chExt cx="2743200" cy="363146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894C045-91F5-84F7-B682-E530995F95FE}"/>
                </a:ext>
              </a:extLst>
            </p:cNvPr>
            <p:cNvSpPr/>
            <p:nvPr/>
          </p:nvSpPr>
          <p:spPr>
            <a:xfrm>
              <a:off x="6248400" y="1581150"/>
              <a:ext cx="2743200" cy="2133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62DB356-A42B-435A-7650-DB60717AFEFC}"/>
                </a:ext>
              </a:extLst>
            </p:cNvPr>
            <p:cNvSpPr/>
            <p:nvPr/>
          </p:nvSpPr>
          <p:spPr>
            <a:xfrm>
              <a:off x="7017249" y="1684962"/>
              <a:ext cx="1828800" cy="1458930"/>
            </a:xfrm>
            <a:custGeom>
              <a:avLst/>
              <a:gdLst>
                <a:gd name="connsiteX0" fmla="*/ 0 w 1828800"/>
                <a:gd name="connsiteY0" fmla="*/ 0 h 1458930"/>
                <a:gd name="connsiteX1" fmla="*/ 626724 w 1828800"/>
                <a:gd name="connsiteY1" fmla="*/ 482885 h 1458930"/>
                <a:gd name="connsiteX2" fmla="*/ 523982 w 1828800"/>
                <a:gd name="connsiteY2" fmla="*/ 1171254 h 1458930"/>
                <a:gd name="connsiteX3" fmla="*/ 1828800 w 1828800"/>
                <a:gd name="connsiteY3" fmla="*/ 1458930 h 1458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458930">
                  <a:moveTo>
                    <a:pt x="0" y="0"/>
                  </a:moveTo>
                  <a:cubicBezTo>
                    <a:pt x="269697" y="143838"/>
                    <a:pt x="539394" y="287676"/>
                    <a:pt x="626724" y="482885"/>
                  </a:cubicBezTo>
                  <a:cubicBezTo>
                    <a:pt x="714054" y="678094"/>
                    <a:pt x="323636" y="1008580"/>
                    <a:pt x="523982" y="1171254"/>
                  </a:cubicBezTo>
                  <a:cubicBezTo>
                    <a:pt x="724328" y="1333928"/>
                    <a:pt x="1276564" y="1396429"/>
                    <a:pt x="1828800" y="145893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87E48A8-B46C-095F-5F37-33DEC62A61C8}"/>
                    </a:ext>
                  </a:extLst>
                </p:cNvPr>
                <p:cNvSpPr txBox="1"/>
                <p:nvPr/>
              </p:nvSpPr>
              <p:spPr>
                <a:xfrm>
                  <a:off x="6314327" y="2106202"/>
                  <a:ext cx="116954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R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cs typeface="Calibri"/>
                              </a:rPr>
                              <m:t>c</m:t>
                            </m:r>
                          </m:sup>
                        </m:sSup>
                      </m:oMath>
                    </m:oMathPara>
                  </a14:m>
                  <a:endParaRPr lang="vi-VN" dirty="0">
                    <a:latin typeface="Calibri"/>
                    <a:cs typeface="Calibri"/>
                  </a:endParaRPr>
                </a:p>
                <a:p>
                  <a:pPr algn="ctr"/>
                  <a:r>
                    <a:rPr lang="vi-VN" dirty="0">
                      <a:latin typeface="Calibri"/>
                      <a:cs typeface="Calibri"/>
                    </a:rPr>
                    <a:t>không bác bỏ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</m:oMath>
                  </a14:m>
                  <a:endParaRPr lang="vi-VN" dirty="0" err="1"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87E48A8-B46C-095F-5F37-33DEC62A6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4327" y="2106202"/>
                  <a:ext cx="116954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3226" r="-7527" b="-9589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40001F2-AD4E-C0F3-D961-9B4F97CDECA5}"/>
                    </a:ext>
                  </a:extLst>
                </p:cNvPr>
                <p:cNvSpPr txBox="1"/>
                <p:nvPr/>
              </p:nvSpPr>
              <p:spPr>
                <a:xfrm>
                  <a:off x="7763837" y="2106202"/>
                  <a:ext cx="97775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vi-VN" i="1" smtClean="0">
                            <a:latin typeface="Cambria Math" panose="02040503050406030204" pitchFamily="18" charset="0"/>
                            <a:cs typeface="Calibri"/>
                          </a:rPr>
                          <m:t>R</m:t>
                        </m:r>
                      </m:oMath>
                    </m:oMathPara>
                  </a14:m>
                  <a:endParaRPr lang="vi-VN" dirty="0">
                    <a:latin typeface="Calibri"/>
                    <a:cs typeface="Calibri"/>
                  </a:endParaRPr>
                </a:p>
                <a:p>
                  <a:pPr algn="ctr"/>
                  <a:r>
                    <a:rPr lang="vi-VN" dirty="0">
                      <a:latin typeface="Calibri"/>
                      <a:cs typeface="Calibri"/>
                    </a:rPr>
                    <a:t>bác bỏ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</m:oMath>
                  </a14:m>
                  <a:endParaRPr lang="vi-VN" dirty="0"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40001F2-AD4E-C0F3-D961-9B4F97CDE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3837" y="2106202"/>
                  <a:ext cx="977757" cy="923330"/>
                </a:xfrm>
                <a:prstGeom prst="rect">
                  <a:avLst/>
                </a:prstGeom>
                <a:blipFill>
                  <a:blip r:embed="rId5"/>
                  <a:stretch>
                    <a:fillRect r="-1282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1923348-C910-8AFF-26F9-A739DA208441}"/>
                    </a:ext>
                  </a:extLst>
                </p:cNvPr>
                <p:cNvSpPr txBox="1"/>
                <p:nvPr/>
              </p:nvSpPr>
              <p:spPr>
                <a:xfrm>
                  <a:off x="6811764" y="3911869"/>
                  <a:ext cx="144095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vi-VN" dirty="0">
                      <a:latin typeface="Calibri"/>
                      <a:cs typeface="Calibri"/>
                    </a:rPr>
                    <a:t>Nếu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vi-VN" dirty="0">
                      <a:latin typeface="Calibri"/>
                      <a:cs typeface="Calibri"/>
                    </a:rPr>
                    <a:t> đúng</a:t>
                  </a:r>
                </a:p>
                <a:p>
                  <a:pPr algn="ctr"/>
                  <a:r>
                    <a:rPr lang="vi-VN" dirty="0">
                      <a:latin typeface="Calibri"/>
                      <a:cs typeface="Calibri"/>
                    </a:rPr>
                    <a:t>Lỗi loại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1923348-C910-8AFF-26F9-A739DA208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764" y="3911869"/>
                  <a:ext cx="144095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2632" t="-5769" r="-2632" b="-11538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0B13BA46-D861-67CB-F383-53EAF5662333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rot="16200000" flipV="1">
              <a:off x="6890757" y="3270385"/>
              <a:ext cx="767977" cy="514991"/>
            </a:xfrm>
            <a:prstGeom prst="curved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4D8A95-56D1-C263-E176-3368327DD7AA}"/>
                    </a:ext>
                  </a:extLst>
                </p:cNvPr>
                <p:cNvSpPr txBox="1"/>
                <p:nvPr/>
              </p:nvSpPr>
              <p:spPr>
                <a:xfrm>
                  <a:off x="7550649" y="926736"/>
                  <a:ext cx="144095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vi-VN" dirty="0">
                      <a:latin typeface="Calibri"/>
                      <a:cs typeface="Calibri"/>
                    </a:rPr>
                    <a:t>Nếu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vi-VN" dirty="0">
                      <a:latin typeface="Calibri"/>
                      <a:cs typeface="Calibri"/>
                    </a:rPr>
                    <a:t> đúng</a:t>
                  </a:r>
                </a:p>
                <a:p>
                  <a:pPr algn="ctr"/>
                  <a:r>
                    <a:rPr lang="vi-VN" dirty="0">
                      <a:latin typeface="Calibri"/>
                      <a:cs typeface="Calibri"/>
                    </a:rPr>
                    <a:t>Lỗi loại I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4D8A95-56D1-C263-E176-3368327DD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0649" y="926736"/>
                  <a:ext cx="144095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2632" t="-1923" r="-2632" b="-15385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DC19EFAE-8282-2E2E-7A74-9E9574634C61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5400000">
              <a:off x="7789122" y="1708746"/>
              <a:ext cx="617683" cy="3463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ACCDD5-7CBD-5A7C-CEA2-B88256D1722B}"/>
                    </a:ext>
                  </a:extLst>
                </p:cNvPr>
                <p:cNvSpPr txBox="1"/>
                <p:nvPr/>
              </p:nvSpPr>
              <p:spPr>
                <a:xfrm>
                  <a:off x="6255837" y="1447822"/>
                  <a:ext cx="6976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vi-VN" i="1" smtClean="0">
                            <a:latin typeface="Cambria Math" panose="02040503050406030204" pitchFamily="18" charset="0"/>
                            <a:cs typeface="Calibri"/>
                          </a:rPr>
                          <m:t>T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cs typeface="Calibri"/>
                          </a:rPr>
                          <m:t>X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lang="vi-VN" dirty="0" err="1"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ACCDD5-7CBD-5A7C-CEA2-B88256D17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5837" y="1447822"/>
                  <a:ext cx="69762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36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5E8727-F1D6-EDC9-CDE3-00A8676BDF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Ví dụ: đo đạc, giả sử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5E8727-F1D6-EDC9-CDE3-00A8676BD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42B4E-6F29-8AA9-15F3-36AD38EBD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Khi bị bệnh A, một người thường tự bình phục trong 10 ngày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vi-VN" dirty="0"/>
              </a:p>
              <a:p>
                <a:r>
                  <a:rPr lang="vi-VN" dirty="0"/>
                  <a:t>Hãng thuốc B quảng cáo nếu uống thuốc C thì thời gian bình phục sẽ sớm hơn tự bình phục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vi-VN" b="0" dirty="0"/>
              </a:p>
              <a:p>
                <a:r>
                  <a:rPr lang="vi-VN" dirty="0"/>
                  <a:t>Để kiểm tra, ta cho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 dirty="0"/>
                  <a:t> người bệnh uống thuốc và ghi lại thời gian bình phục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42B4E-6F29-8AA9-15F3-36AD38EBD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9" t="-1786" r="-178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00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2F851-CFE1-2278-B8A3-535325241A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Ví dụ: đo đạc, giả sử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2F851-CFE1-2278-B8A3-535325241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44F8B-9399-AC6D-2D4C-F6A99A64C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vi-VN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vi-VN" dirty="0"/>
              </a:p>
              <a:p>
                <a:r>
                  <a:rPr lang="vi-VN" dirty="0"/>
                  <a:t>Dữ liệu: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vi-VN" dirty="0"/>
              </a:p>
              <a:p>
                <a:r>
                  <a:rPr lang="vi-VN" dirty="0"/>
                  <a:t>Tỉ lệ hợp lý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vi-V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vi-VN" i="1" dirty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vi-VN" i="1" dirty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−5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vi-V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vi-VN" i="1" dirty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vi-VN" i="1" dirty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−10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sup>
                          </m:sSup>
                        </m:den>
                      </m:f>
                    </m:oMath>
                  </m:oMathPara>
                </a14:m>
                <a:endParaRPr lang="vi-V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vi-VN" dirty="0"/>
              </a:p>
              <a:p>
                <a:r>
                  <a:rPr lang="vi-VN" dirty="0"/>
                  <a:t>Bác bỏ khi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 smtClean="0">
                        <a:latin typeface="Cambria Math" panose="02040503050406030204" pitchFamily="18" charset="0"/>
                      </a:rPr>
                      <m:t>LR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vi-VN" dirty="0"/>
                  <a:t> tương đương với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vi-V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vi-V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44F8B-9399-AC6D-2D4C-F6A99A64C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9" t="-1071" b="-4821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30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5E8727-F1D6-EDC9-CDE3-00A8676BDF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Ví dụ: đo đạc, giả sử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5E8727-F1D6-EDC9-CDE3-00A8676BD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42B4E-6F29-8AA9-15F3-36AD38EBD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9" y="1047750"/>
                <a:ext cx="5588576" cy="35468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vi-VN" sz="2000" b="0" i="0" dirty="0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vi-VN" sz="2000" b="0" dirty="0"/>
              </a:p>
              <a:p>
                <a:r>
                  <a:rPr lang="vi-VN" sz="2000" dirty="0"/>
                  <a:t>Tính thống kê: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vi-VN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vi-VN" sz="2000" dirty="0"/>
                  <a:t> so sánh với ngưỡng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vi-VN" sz="2000" dirty="0"/>
              </a:p>
              <a:p>
                <a:r>
                  <a:rPr lang="vi-VN" sz="2000" dirty="0"/>
                  <a:t>Theo CLT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vi-V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endParaRPr lang="vi-VN" sz="2000" dirty="0"/>
              </a:p>
              <a:p>
                <a:r>
                  <a:rPr lang="vi-VN" sz="2000" dirty="0"/>
                  <a:t>Chọn ngưỡng bác bỏ để </a:t>
                </a:r>
                <a:br>
                  <a:rPr lang="vi-VN" sz="20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e>
                        <m:sSub>
                          <m:sSub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vi-V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vi-V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vi-V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10−</m:t>
                      </m:r>
                      <m:sSub>
                        <m:sSubPr>
                          <m:ctrlPr>
                            <a:rPr lang="vi-V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vi-V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vi-V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f>
                        <m:fPr>
                          <m:ctrlPr>
                            <a:rPr lang="vi-V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vi-V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000" b="0" dirty="0"/>
              </a:p>
              <a:p>
                <a:pPr marL="0" indent="0">
                  <a:buNone/>
                </a:pPr>
                <a:r>
                  <a:rPr lang="vi-VN" sz="2000" dirty="0"/>
                  <a:t>Ví dụ: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=100, 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=0,05</m:t>
                    </m:r>
                  </m:oMath>
                </a14:m>
                <a:r>
                  <a:rPr lang="vi-VN" sz="2000" dirty="0"/>
                  <a:t> thì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vi-VN" sz="2000" i="1">
                          <a:latin typeface="Cambria Math" panose="02040503050406030204" pitchFamily="18" charset="0"/>
                        </a:rPr>
                        <m:t>≤10−</m:t>
                      </m:r>
                      <m:f>
                        <m:f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1,645</m:t>
                          </m:r>
                        </m:num>
                        <m:den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vi-VN" sz="2000" i="1">
                          <a:latin typeface="Cambria Math" panose="02040503050406030204" pitchFamily="18" charset="0"/>
                        </a:rPr>
                        <m:t>=9,8355</m:t>
                      </m:r>
                    </m:oMath>
                  </m:oMathPara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42B4E-6F29-8AA9-15F3-36AD38EBD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" y="1047750"/>
                <a:ext cx="5588576" cy="3546873"/>
              </a:xfrm>
              <a:blipFill>
                <a:blip r:embed="rId3"/>
                <a:stretch>
                  <a:fillRect l="-1587" t="-71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17D86A9-D1B0-88A9-CE35-E89788667845}"/>
              </a:ext>
            </a:extLst>
          </p:cNvPr>
          <p:cNvGrpSpPr/>
          <p:nvPr/>
        </p:nvGrpSpPr>
        <p:grpSpPr>
          <a:xfrm>
            <a:off x="5709520" y="1352550"/>
            <a:ext cx="3510680" cy="3477375"/>
            <a:chOff x="5486400" y="1352550"/>
            <a:chExt cx="3510680" cy="347737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22FE63A-53B2-E91F-4D94-1A4E7AEE854E}"/>
                </a:ext>
              </a:extLst>
            </p:cNvPr>
            <p:cNvGrpSpPr/>
            <p:nvPr/>
          </p:nvGrpSpPr>
          <p:grpSpPr>
            <a:xfrm>
              <a:off x="5486400" y="1352550"/>
              <a:ext cx="3510680" cy="3477375"/>
              <a:chOff x="5633320" y="1532775"/>
              <a:chExt cx="3510680" cy="34773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DC2B21D-EC84-056F-4EEB-898D763F5721}"/>
                  </a:ext>
                </a:extLst>
              </p:cNvPr>
              <p:cNvGrpSpPr/>
              <p:nvPr/>
            </p:nvGrpSpPr>
            <p:grpSpPr>
              <a:xfrm>
                <a:off x="5633320" y="1532775"/>
                <a:ext cx="3510680" cy="3477375"/>
                <a:chOff x="6116664" y="1866593"/>
                <a:chExt cx="3510680" cy="3477375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D4705DCB-6A39-45B9-3330-8865F9C46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34100" y="3943350"/>
                  <a:ext cx="2857500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ECBF58BC-3167-1E0D-C513-7703B4900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43800" y="2114550"/>
                  <a:ext cx="0" cy="182880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Picture 7" descr="A blue line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BB16D84B-86A1-B1BD-9D19-503895C117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25" t="5108" r="3579" b="25602"/>
                <a:stretch/>
              </p:blipFill>
              <p:spPr>
                <a:xfrm>
                  <a:off x="6116664" y="2343150"/>
                  <a:ext cx="2895600" cy="1600199"/>
                </a:xfrm>
                <a:prstGeom prst="rect">
                  <a:avLst/>
                </a:prstGeom>
              </p:spPr>
            </p:pic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8A5877A8-A6B7-F142-B0BE-6DC238E25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53400" y="3257550"/>
                  <a:ext cx="0" cy="68579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8830244-B0F6-6CB6-11F3-21BB05C53C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67780" y="3257550"/>
                  <a:ext cx="0" cy="68579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FBDCD069-23C6-B793-CAD8-D4AE5ACA9864}"/>
                    </a:ext>
                  </a:extLst>
                </p:cNvPr>
                <p:cNvSpPr/>
                <p:nvPr/>
              </p:nvSpPr>
              <p:spPr>
                <a:xfrm rot="16200000">
                  <a:off x="6251630" y="3223646"/>
                  <a:ext cx="705173" cy="712922"/>
                </a:xfrm>
                <a:custGeom>
                  <a:avLst/>
                  <a:gdLst>
                    <a:gd name="connsiteX0" fmla="*/ 0 w 705173"/>
                    <a:gd name="connsiteY0" fmla="*/ 705173 h 712922"/>
                    <a:gd name="connsiteX1" fmla="*/ 0 w 705173"/>
                    <a:gd name="connsiteY1" fmla="*/ 0 h 712922"/>
                    <a:gd name="connsiteX2" fmla="*/ 92990 w 705173"/>
                    <a:gd name="connsiteY2" fmla="*/ 201478 h 712922"/>
                    <a:gd name="connsiteX3" fmla="*/ 185979 w 705173"/>
                    <a:gd name="connsiteY3" fmla="*/ 356461 h 712922"/>
                    <a:gd name="connsiteX4" fmla="*/ 286718 w 705173"/>
                    <a:gd name="connsiteY4" fmla="*/ 480448 h 712922"/>
                    <a:gd name="connsiteX5" fmla="*/ 395207 w 705173"/>
                    <a:gd name="connsiteY5" fmla="*/ 581187 h 712922"/>
                    <a:gd name="connsiteX6" fmla="*/ 495946 w 705173"/>
                    <a:gd name="connsiteY6" fmla="*/ 635431 h 712922"/>
                    <a:gd name="connsiteX7" fmla="*/ 588935 w 705173"/>
                    <a:gd name="connsiteY7" fmla="*/ 681926 h 712922"/>
                    <a:gd name="connsiteX8" fmla="*/ 705173 w 705173"/>
                    <a:gd name="connsiteY8" fmla="*/ 712922 h 712922"/>
                    <a:gd name="connsiteX9" fmla="*/ 0 w 705173"/>
                    <a:gd name="connsiteY9" fmla="*/ 705173 h 712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173" h="712922">
                      <a:moveTo>
                        <a:pt x="0" y="705173"/>
                      </a:moveTo>
                      <a:lnTo>
                        <a:pt x="0" y="0"/>
                      </a:lnTo>
                      <a:lnTo>
                        <a:pt x="92990" y="201478"/>
                      </a:lnTo>
                      <a:lnTo>
                        <a:pt x="185979" y="356461"/>
                      </a:lnTo>
                      <a:lnTo>
                        <a:pt x="286718" y="480448"/>
                      </a:lnTo>
                      <a:lnTo>
                        <a:pt x="395207" y="581187"/>
                      </a:lnTo>
                      <a:lnTo>
                        <a:pt x="495946" y="635431"/>
                      </a:lnTo>
                      <a:lnTo>
                        <a:pt x="588935" y="681926"/>
                      </a:lnTo>
                      <a:lnTo>
                        <a:pt x="705173" y="712922"/>
                      </a:lnTo>
                      <a:lnTo>
                        <a:pt x="0" y="705173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10C58D4-11EC-8BF6-793E-A807A6F58A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85694" y="4727324"/>
                      <a:ext cx="1647338" cy="6166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10−</m:t>
                            </m:r>
                            <m:sSub>
                              <m:sSubPr>
                                <m:ctrlPr>
                                  <a:rPr lang="vi-V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1800" b="0" i="1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vi-VN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vi-VN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vi-VN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10C58D4-11EC-8BF6-793E-A807A6F58A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85694" y="4727324"/>
                      <a:ext cx="1647338" cy="61664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vi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B8FC6C-59D6-8C02-D00F-D5168DD709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16113" y="2559222"/>
                      <a:ext cx="61411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vi-VN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B8FC6C-59D6-8C02-D00F-D5168DD709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16113" y="2559222"/>
                      <a:ext cx="614119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vi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Curved Connector 15">
                  <a:extLst>
                    <a:ext uri="{FF2B5EF4-FFF2-40B4-BE49-F238E27FC236}">
                      <a16:creationId xmlns:a16="http://schemas.microsoft.com/office/drawing/2014/main" id="{CF68E84B-A324-A7ED-9007-8D3AF3215C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223540" y="3228186"/>
                  <a:ext cx="884370" cy="285105"/>
                </a:xfrm>
                <a:prstGeom prst="curvedConnector3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DA69965-231D-B239-DE59-E06110587A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62850" y="1866593"/>
                      <a:ext cx="2064494" cy="720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vi-VN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vi-VN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vi-VN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vi-V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  <m:d>
                              <m:dPr>
                                <m:ctrlPr>
                                  <a:rPr lang="vi-V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vi-V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vi-V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vi-V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vi-V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vi-V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vi-V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vi-V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vi-V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</m:e>
                            </m:d>
                          </m:oMath>
                        </m:oMathPara>
                      </a14:m>
                      <a:endParaRPr lang="vi-V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DA69965-231D-B239-DE59-E06110587A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2850" y="1866593"/>
                      <a:ext cx="2064494" cy="72032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vi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E1B17C0-381E-D863-0F69-FB1C50A939A7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6484436" y="3655546"/>
                <a:ext cx="241583" cy="7379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9F7B438-9050-9DCC-7771-0BD7759A7D78}"/>
                    </a:ext>
                  </a:extLst>
                </p:cNvPr>
                <p:cNvSpPr txBox="1"/>
                <p:nvPr/>
              </p:nvSpPr>
              <p:spPr>
                <a:xfrm>
                  <a:off x="6664273" y="3394797"/>
                  <a:ext cx="5050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i="1" smtClean="0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9F7B438-9050-9DCC-7771-0BD7759A7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273" y="3394797"/>
                  <a:ext cx="50508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5694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5E8727-F1D6-EDC9-CDE3-00A8676BDF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Ví dụ: đo đạc, giả sử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5E8727-F1D6-EDC9-CDE3-00A8676BD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42B4E-6F29-8AA9-15F3-36AD38EBD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9" y="1047750"/>
                <a:ext cx="5417637" cy="35468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vi-VN" b="0" i="0" dirty="0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vi-VN" b="0" dirty="0"/>
              </a:p>
              <a:p>
                <a:r>
                  <a:rPr lang="vi-VN" dirty="0"/>
                  <a:t>Bác bỏ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khi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vi-VN" i="1">
                        <a:latin typeface="Cambria Math" panose="02040503050406030204" pitchFamily="18" charset="0"/>
                      </a:rPr>
                      <m:t>≤9,8355</m:t>
                    </m:r>
                  </m:oMath>
                </a14:m>
                <a:endParaRPr lang="vi-VN" dirty="0"/>
              </a:p>
              <a:p>
                <a:r>
                  <a:rPr lang="vi-VN" dirty="0"/>
                  <a:t>Vùng bác bỏ không thay đổi 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vi-VN" dirty="0"/>
                  <a:t> với mọi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endParaRPr lang="vi-VN" b="0" dirty="0"/>
              </a:p>
              <a:p>
                <a:r>
                  <a:rPr lang="vi-VN" dirty="0"/>
                  <a:t>Như vậy ta có thể kiểm tra 2 giả thuyết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vi-VN" i="1" dirty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vi-VN" i="1" dirty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vi-VN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vi-V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vi-V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&lt;10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và bác bỏ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khi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vi-VN" i="1">
                        <a:latin typeface="Cambria Math" panose="02040503050406030204" pitchFamily="18" charset="0"/>
                      </a:rPr>
                      <m:t>≤9,8355</m:t>
                    </m:r>
                  </m:oMath>
                </a14:m>
                <a:endParaRPr lang="vi-VN" dirty="0"/>
              </a:p>
              <a:p>
                <a:r>
                  <a:rPr lang="vi-VN" dirty="0"/>
                  <a:t>Giả thuyết dạng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vi-VN" dirty="0"/>
                  <a:t> gọi là giả thuyết phức hợp (complex)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42B4E-6F29-8AA9-15F3-36AD38EBD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" y="1047750"/>
                <a:ext cx="5417637" cy="3546873"/>
              </a:xfrm>
              <a:blipFill>
                <a:blip r:embed="rId3"/>
                <a:stretch>
                  <a:fillRect l="-2342" t="-1071" b="-928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17D86A9-D1B0-88A9-CE35-E89788667845}"/>
              </a:ext>
            </a:extLst>
          </p:cNvPr>
          <p:cNvGrpSpPr/>
          <p:nvPr/>
        </p:nvGrpSpPr>
        <p:grpSpPr>
          <a:xfrm>
            <a:off x="5709520" y="1352550"/>
            <a:ext cx="3510680" cy="3477375"/>
            <a:chOff x="5486400" y="1352550"/>
            <a:chExt cx="3510680" cy="347737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22FE63A-53B2-E91F-4D94-1A4E7AEE854E}"/>
                </a:ext>
              </a:extLst>
            </p:cNvPr>
            <p:cNvGrpSpPr/>
            <p:nvPr/>
          </p:nvGrpSpPr>
          <p:grpSpPr>
            <a:xfrm>
              <a:off x="5486400" y="1352550"/>
              <a:ext cx="3510680" cy="3477375"/>
              <a:chOff x="5633320" y="1532775"/>
              <a:chExt cx="3510680" cy="34773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DC2B21D-EC84-056F-4EEB-898D763F5721}"/>
                  </a:ext>
                </a:extLst>
              </p:cNvPr>
              <p:cNvGrpSpPr/>
              <p:nvPr/>
            </p:nvGrpSpPr>
            <p:grpSpPr>
              <a:xfrm>
                <a:off x="5633320" y="1532775"/>
                <a:ext cx="3510680" cy="3477375"/>
                <a:chOff x="6116664" y="1866593"/>
                <a:chExt cx="3510680" cy="3477375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D4705DCB-6A39-45B9-3330-8865F9C46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34100" y="3943350"/>
                  <a:ext cx="2857500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ECBF58BC-3167-1E0D-C513-7703B4900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43800" y="2114550"/>
                  <a:ext cx="0" cy="182880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Picture 7" descr="A blue line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BB16D84B-86A1-B1BD-9D19-503895C117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25" t="5108" r="3579" b="25602"/>
                <a:stretch/>
              </p:blipFill>
              <p:spPr>
                <a:xfrm>
                  <a:off x="6116664" y="2343150"/>
                  <a:ext cx="2895600" cy="1600199"/>
                </a:xfrm>
                <a:prstGeom prst="rect">
                  <a:avLst/>
                </a:prstGeom>
              </p:spPr>
            </p:pic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8A5877A8-A6B7-F142-B0BE-6DC238E25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53400" y="3257550"/>
                  <a:ext cx="0" cy="68579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8830244-B0F6-6CB6-11F3-21BB05C53C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67780" y="3257550"/>
                  <a:ext cx="0" cy="68579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FBDCD069-23C6-B793-CAD8-D4AE5ACA9864}"/>
                    </a:ext>
                  </a:extLst>
                </p:cNvPr>
                <p:cNvSpPr/>
                <p:nvPr/>
              </p:nvSpPr>
              <p:spPr>
                <a:xfrm rot="16200000">
                  <a:off x="6251630" y="3223646"/>
                  <a:ext cx="705173" cy="712922"/>
                </a:xfrm>
                <a:custGeom>
                  <a:avLst/>
                  <a:gdLst>
                    <a:gd name="connsiteX0" fmla="*/ 0 w 705173"/>
                    <a:gd name="connsiteY0" fmla="*/ 705173 h 712922"/>
                    <a:gd name="connsiteX1" fmla="*/ 0 w 705173"/>
                    <a:gd name="connsiteY1" fmla="*/ 0 h 712922"/>
                    <a:gd name="connsiteX2" fmla="*/ 92990 w 705173"/>
                    <a:gd name="connsiteY2" fmla="*/ 201478 h 712922"/>
                    <a:gd name="connsiteX3" fmla="*/ 185979 w 705173"/>
                    <a:gd name="connsiteY3" fmla="*/ 356461 h 712922"/>
                    <a:gd name="connsiteX4" fmla="*/ 286718 w 705173"/>
                    <a:gd name="connsiteY4" fmla="*/ 480448 h 712922"/>
                    <a:gd name="connsiteX5" fmla="*/ 395207 w 705173"/>
                    <a:gd name="connsiteY5" fmla="*/ 581187 h 712922"/>
                    <a:gd name="connsiteX6" fmla="*/ 495946 w 705173"/>
                    <a:gd name="connsiteY6" fmla="*/ 635431 h 712922"/>
                    <a:gd name="connsiteX7" fmla="*/ 588935 w 705173"/>
                    <a:gd name="connsiteY7" fmla="*/ 681926 h 712922"/>
                    <a:gd name="connsiteX8" fmla="*/ 705173 w 705173"/>
                    <a:gd name="connsiteY8" fmla="*/ 712922 h 712922"/>
                    <a:gd name="connsiteX9" fmla="*/ 0 w 705173"/>
                    <a:gd name="connsiteY9" fmla="*/ 705173 h 712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173" h="712922">
                      <a:moveTo>
                        <a:pt x="0" y="705173"/>
                      </a:moveTo>
                      <a:lnTo>
                        <a:pt x="0" y="0"/>
                      </a:lnTo>
                      <a:lnTo>
                        <a:pt x="92990" y="201478"/>
                      </a:lnTo>
                      <a:lnTo>
                        <a:pt x="185979" y="356461"/>
                      </a:lnTo>
                      <a:lnTo>
                        <a:pt x="286718" y="480448"/>
                      </a:lnTo>
                      <a:lnTo>
                        <a:pt x="395207" y="581187"/>
                      </a:lnTo>
                      <a:lnTo>
                        <a:pt x="495946" y="635431"/>
                      </a:lnTo>
                      <a:lnTo>
                        <a:pt x="588935" y="681926"/>
                      </a:lnTo>
                      <a:lnTo>
                        <a:pt x="705173" y="712922"/>
                      </a:lnTo>
                      <a:lnTo>
                        <a:pt x="0" y="705173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10C58D4-11EC-8BF6-793E-A807A6F58A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85694" y="4727324"/>
                      <a:ext cx="1647338" cy="6166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10−</m:t>
                            </m:r>
                            <m:sSub>
                              <m:sSubPr>
                                <m:ctrlPr>
                                  <a:rPr lang="vi-V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sz="1800" b="0" i="1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vi-VN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vi-VN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</m:rad>
                              </m:den>
                            </m:f>
                          </m:oMath>
                        </m:oMathPara>
                      </a14:m>
                      <a:endParaRPr lang="vi-VN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E10C58D4-11EC-8BF6-793E-A807A6F58A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85694" y="4727324"/>
                      <a:ext cx="1647338" cy="61664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vi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B8FC6C-59D6-8C02-D00F-D5168DD709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16113" y="2559222"/>
                      <a:ext cx="61411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vi-VN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B8FC6C-59D6-8C02-D00F-D5168DD709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16113" y="2559222"/>
                      <a:ext cx="614119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vi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Curved Connector 15">
                  <a:extLst>
                    <a:ext uri="{FF2B5EF4-FFF2-40B4-BE49-F238E27FC236}">
                      <a16:creationId xmlns:a16="http://schemas.microsoft.com/office/drawing/2014/main" id="{CF68E84B-A324-A7ED-9007-8D3AF3215C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223540" y="3228186"/>
                  <a:ext cx="884370" cy="285105"/>
                </a:xfrm>
                <a:prstGeom prst="curvedConnector3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DA69965-231D-B239-DE59-E06110587A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62850" y="1866593"/>
                      <a:ext cx="2064494" cy="720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vi-VN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vi-VN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vi-VN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vi-V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  <m:d>
                              <m:dPr>
                                <m:ctrlPr>
                                  <a:rPr lang="vi-V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vi-V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vi-V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vi-V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vi-V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vi-V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vi-V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vi-V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vi-V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</m:e>
                            </m:d>
                          </m:oMath>
                        </m:oMathPara>
                      </a14:m>
                      <a:endParaRPr lang="vi-V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DA69965-231D-B239-DE59-E06110587A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2850" y="1866593"/>
                      <a:ext cx="2064494" cy="72032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vi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E1B17C0-381E-D863-0F69-FB1C50A939A7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6484436" y="3655546"/>
                <a:ext cx="241583" cy="7379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9F7B438-9050-9DCC-7771-0BD7759A7D78}"/>
                    </a:ext>
                  </a:extLst>
                </p:cNvPr>
                <p:cNvSpPr txBox="1"/>
                <p:nvPr/>
              </p:nvSpPr>
              <p:spPr>
                <a:xfrm>
                  <a:off x="6664273" y="3394797"/>
                  <a:ext cx="5050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i="1" smtClean="0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9F7B438-9050-9DCC-7771-0BD7759A7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273" y="3394797"/>
                  <a:ext cx="50508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6250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5E8727-F1D6-EDC9-CDE3-00A8676BDF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Ví dụ: đo đạc, giả sử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5E8727-F1D6-EDC9-CDE3-00A8676BD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42B4E-6F29-8AA9-15F3-36AD38EBD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47750"/>
                <a:ext cx="5638800" cy="35468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vi-VN" b="0" i="0" dirty="0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endParaRPr lang="vi-VN" b="0" dirty="0"/>
              </a:p>
              <a:p>
                <a:r>
                  <a:rPr lang="vi-VN" dirty="0"/>
                  <a:t>Tính thống kê: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endParaRPr lang="vi-VN" dirty="0"/>
              </a:p>
              <a:p>
                <a:r>
                  <a:rPr lang="vi-VN" dirty="0"/>
                  <a:t>Do hàm phân bố tích luỹ đồng biến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vi-V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vi-V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vi-V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m:rPr>
                          <m:sty m:val="p"/>
                        </m:rPr>
                        <a:rPr lang="vi-V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̅"/>
                              <m:ctrlPr>
                                <a:rPr lang="vi-V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</m:d>
                      <m:r>
                        <a:rPr lang="vi-V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vi-V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vi-V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vi-VN" dirty="0"/>
              </a:p>
              <a:p>
                <a:r>
                  <a:rPr lang="vi-VN" dirty="0">
                    <a:solidFill>
                      <a:srgbClr val="FF0000"/>
                    </a:solidFill>
                  </a:rPr>
                  <a:t>p-giá trị </a:t>
                </a:r>
                <a:r>
                  <a:rPr lang="vi-VN" dirty="0"/>
                  <a:t>= Mức ý nghĩa nhỏ nhất để bác bỏ được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dựa vào dữ liệu </a:t>
                </a:r>
                <a14:m>
                  <m:oMath xmlns:m="http://schemas.openxmlformats.org/officeDocument/2006/math">
                    <m:r>
                      <a:rPr lang="vi-V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</m:d>
                  </m:oMath>
                </a14:m>
                <a:endParaRPr lang="vi-V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̅"/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</m:d>
                      <m:r>
                        <a:rPr lang="vi-V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−10</m:t>
                                  </m:r>
                                </m:e>
                              </m:d>
                            </m:num>
                            <m:den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>
                    <a:solidFill>
                      <a:srgbClr val="FF0000"/>
                    </a:solidFill>
                  </a:rPr>
                  <a:t>Nếu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vi-VN" dirty="0">
                    <a:solidFill>
                      <a:srgbClr val="FF0000"/>
                    </a:solidFill>
                  </a:rPr>
                  <a:t> thì bác bỏ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42B4E-6F29-8AA9-15F3-36AD38EBD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47750"/>
                <a:ext cx="5638800" cy="3546873"/>
              </a:xfrm>
              <a:blipFill>
                <a:blip r:embed="rId3"/>
                <a:stretch>
                  <a:fillRect l="-2247" t="-1786" r="-3146" b="-1535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B7A0C97-1DF6-F762-4BDC-62C854CFD5FB}"/>
              </a:ext>
            </a:extLst>
          </p:cNvPr>
          <p:cNvGrpSpPr/>
          <p:nvPr/>
        </p:nvGrpSpPr>
        <p:grpSpPr>
          <a:xfrm>
            <a:off x="5709520" y="1352550"/>
            <a:ext cx="3510680" cy="3477375"/>
            <a:chOff x="5486400" y="1352550"/>
            <a:chExt cx="3510680" cy="34773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771E8E-F588-52DF-44AE-EDFAE04EC644}"/>
                </a:ext>
              </a:extLst>
            </p:cNvPr>
            <p:cNvGrpSpPr/>
            <p:nvPr/>
          </p:nvGrpSpPr>
          <p:grpSpPr>
            <a:xfrm>
              <a:off x="5486400" y="1352550"/>
              <a:ext cx="3510680" cy="3477375"/>
              <a:chOff x="5486400" y="1352550"/>
              <a:chExt cx="3510680" cy="347737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1E0158E-8CEC-42E1-7989-90F81F334446}"/>
                  </a:ext>
                </a:extLst>
              </p:cNvPr>
              <p:cNvGrpSpPr/>
              <p:nvPr/>
            </p:nvGrpSpPr>
            <p:grpSpPr>
              <a:xfrm>
                <a:off x="5486400" y="1352550"/>
                <a:ext cx="3510680" cy="3477375"/>
                <a:chOff x="5633320" y="1532775"/>
                <a:chExt cx="3510680" cy="3477375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4CE7A576-8560-3D90-6DE6-218815908AB8}"/>
                    </a:ext>
                  </a:extLst>
                </p:cNvPr>
                <p:cNvGrpSpPr/>
                <p:nvPr/>
              </p:nvGrpSpPr>
              <p:grpSpPr>
                <a:xfrm>
                  <a:off x="5633320" y="1532775"/>
                  <a:ext cx="3510680" cy="3477375"/>
                  <a:chOff x="6116664" y="1866593"/>
                  <a:chExt cx="3510680" cy="3477375"/>
                </a:xfrm>
              </p:grpSpPr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816AA5C0-FE12-4B5F-6587-EB6B467F9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34100" y="3943350"/>
                    <a:ext cx="2857500" cy="0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73843EE1-52BF-AFE6-283C-8776645C46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43800" y="2114550"/>
                    <a:ext cx="0" cy="1828800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" name="Picture 11" descr="A blue line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42051BAF-DD4F-BFD4-2FD0-3B225E399C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125" t="5108" r="3579" b="25602"/>
                  <a:stretch/>
                </p:blipFill>
                <p:spPr>
                  <a:xfrm>
                    <a:off x="6116664" y="2343150"/>
                    <a:ext cx="2895600" cy="1600199"/>
                  </a:xfrm>
                  <a:prstGeom prst="rect">
                    <a:avLst/>
                  </a:prstGeom>
                </p:spPr>
              </p:pic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77E1925B-9FB4-B847-7407-766F104DD5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53400" y="3257550"/>
                    <a:ext cx="0" cy="685799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30EC98D1-5ACB-F7B2-64A5-4BE18526E6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67780" y="3257550"/>
                    <a:ext cx="0" cy="685799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Freeform 14">
                    <a:extLst>
                      <a:ext uri="{FF2B5EF4-FFF2-40B4-BE49-F238E27FC236}">
                        <a16:creationId xmlns:a16="http://schemas.microsoft.com/office/drawing/2014/main" id="{2DFAB470-3651-D013-3BD9-92CFE39A1A4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251630" y="3223646"/>
                    <a:ext cx="705173" cy="712922"/>
                  </a:xfrm>
                  <a:custGeom>
                    <a:avLst/>
                    <a:gdLst>
                      <a:gd name="connsiteX0" fmla="*/ 0 w 705173"/>
                      <a:gd name="connsiteY0" fmla="*/ 705173 h 712922"/>
                      <a:gd name="connsiteX1" fmla="*/ 0 w 705173"/>
                      <a:gd name="connsiteY1" fmla="*/ 0 h 712922"/>
                      <a:gd name="connsiteX2" fmla="*/ 92990 w 705173"/>
                      <a:gd name="connsiteY2" fmla="*/ 201478 h 712922"/>
                      <a:gd name="connsiteX3" fmla="*/ 185979 w 705173"/>
                      <a:gd name="connsiteY3" fmla="*/ 356461 h 712922"/>
                      <a:gd name="connsiteX4" fmla="*/ 286718 w 705173"/>
                      <a:gd name="connsiteY4" fmla="*/ 480448 h 712922"/>
                      <a:gd name="connsiteX5" fmla="*/ 395207 w 705173"/>
                      <a:gd name="connsiteY5" fmla="*/ 581187 h 712922"/>
                      <a:gd name="connsiteX6" fmla="*/ 495946 w 705173"/>
                      <a:gd name="connsiteY6" fmla="*/ 635431 h 712922"/>
                      <a:gd name="connsiteX7" fmla="*/ 588935 w 705173"/>
                      <a:gd name="connsiteY7" fmla="*/ 681926 h 712922"/>
                      <a:gd name="connsiteX8" fmla="*/ 705173 w 705173"/>
                      <a:gd name="connsiteY8" fmla="*/ 712922 h 712922"/>
                      <a:gd name="connsiteX9" fmla="*/ 0 w 705173"/>
                      <a:gd name="connsiteY9" fmla="*/ 705173 h 712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05173" h="712922">
                        <a:moveTo>
                          <a:pt x="0" y="705173"/>
                        </a:moveTo>
                        <a:lnTo>
                          <a:pt x="0" y="0"/>
                        </a:lnTo>
                        <a:lnTo>
                          <a:pt x="92990" y="201478"/>
                        </a:lnTo>
                        <a:lnTo>
                          <a:pt x="185979" y="356461"/>
                        </a:lnTo>
                        <a:lnTo>
                          <a:pt x="286718" y="480448"/>
                        </a:lnTo>
                        <a:lnTo>
                          <a:pt x="395207" y="581187"/>
                        </a:lnTo>
                        <a:lnTo>
                          <a:pt x="495946" y="635431"/>
                        </a:lnTo>
                        <a:lnTo>
                          <a:pt x="588935" y="681926"/>
                        </a:lnTo>
                        <a:lnTo>
                          <a:pt x="705173" y="712922"/>
                        </a:lnTo>
                        <a:lnTo>
                          <a:pt x="0" y="705173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A2547C65-303B-EE35-107C-1E4D329482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85694" y="4727324"/>
                        <a:ext cx="1647338" cy="6166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10−</m:t>
                              </m:r>
                              <m:sSub>
                                <m:sSubPr>
                                  <m:ctrlPr>
                                    <a:rPr lang="vi-V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1800" b="0" i="1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vi-VN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vi-VN" sz="1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</m:rad>
                                </m:den>
                              </m:f>
                            </m:oMath>
                          </m:oMathPara>
                        </a14:m>
                        <a:endParaRPr lang="vi-VN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A2547C65-303B-EE35-107C-1E4D329482B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85694" y="4727324"/>
                        <a:ext cx="1647338" cy="616644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vi-V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76559128-1E88-7506-CB1B-8C6ECA15AA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16113" y="2559222"/>
                        <a:ext cx="61411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vi-VN" sz="1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m:oMathPara>
                        </a14:m>
                        <a:endParaRPr lang="vi-VN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76559128-1E88-7506-CB1B-8C6ECA15AAF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6113" y="2559222"/>
                        <a:ext cx="614119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vi-V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8" name="Curved Connector 17">
                    <a:extLst>
                      <a:ext uri="{FF2B5EF4-FFF2-40B4-BE49-F238E27FC236}">
                        <a16:creationId xmlns:a16="http://schemas.microsoft.com/office/drawing/2014/main" id="{7DBE999D-88F0-C463-C74B-60A0D2AC25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6223540" y="3228186"/>
                    <a:ext cx="884370" cy="285105"/>
                  </a:xfrm>
                  <a:prstGeom prst="curvedConnector3">
                    <a:avLst/>
                  </a:prstGeom>
                  <a:ln w="952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1D2C16E9-1B5D-76E3-7BC3-B9906C2499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62850" y="1866593"/>
                        <a:ext cx="2064494" cy="7203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vi-VN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vi-VN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vi-V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vi-V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  <m:r>
                                    <a:rPr lang="vi-V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vi-V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vi-V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vi-V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vi-VN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vi-VN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m:oMathPara>
                        </a14:m>
                        <a:endParaRPr lang="vi-V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1D2C16E9-1B5D-76E3-7BC3-B9906C2499B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62850" y="1866593"/>
                        <a:ext cx="2064494" cy="72032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vi-V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F0B95933-0243-7760-71FF-8E6CD06355F3}"/>
                    </a:ext>
                  </a:extLst>
                </p:cNvPr>
                <p:cNvCxnSpPr>
                  <a:cxnSpLocks/>
                  <a:stCxn id="16" idx="0"/>
                </p:cNvCxnSpPr>
                <p:nvPr/>
              </p:nvCxnSpPr>
              <p:spPr>
                <a:xfrm flipH="1" flipV="1">
                  <a:off x="6484436" y="3655546"/>
                  <a:ext cx="241583" cy="7379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2AC92A9-D6F4-4882-C5A4-863DD889EE70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273" y="3394797"/>
                    <a:ext cx="50508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vi-VN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vi-VN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2AC92A9-D6F4-4882-C5A4-863DD889EE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4273" y="3394797"/>
                    <a:ext cx="50508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57A8CC-261E-582B-7A0F-277292DFC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908" y="2190750"/>
              <a:ext cx="0" cy="1238556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38650F5-4323-81B8-8F5A-4E27E34CC3E9}"/>
                    </a:ext>
                  </a:extLst>
                </p:cNvPr>
                <p:cNvSpPr txBox="1"/>
                <p:nvPr/>
              </p:nvSpPr>
              <p:spPr>
                <a:xfrm>
                  <a:off x="6339645" y="3394796"/>
                  <a:ext cx="5050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vi-V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38650F5-4323-81B8-8F5A-4E27E34CC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645" y="3394796"/>
                  <a:ext cx="50508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44B25D-0DDB-D47F-9E70-472B29A0E3FC}"/>
                    </a:ext>
                  </a:extLst>
                </p:cNvPr>
                <p:cNvSpPr txBox="1"/>
                <p:nvPr/>
              </p:nvSpPr>
              <p:spPr>
                <a:xfrm>
                  <a:off x="5870954" y="1628967"/>
                  <a:ext cx="6141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44B25D-0DDB-D47F-9E70-472B29A0E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0954" y="1628967"/>
                  <a:ext cx="614119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7AF1CA5-3E65-E5E5-B970-96EE93AF0D4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78381" y="2297931"/>
              <a:ext cx="884370" cy="285105"/>
            </a:xfrm>
            <a:prstGeom prst="curvedConnector3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56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F69A-6B39-2B55-1EF3-FCD791E7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Bổ đề Neyman-Pearson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0117CD-A983-D519-FF5D-F90925DC5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vi-VN" dirty="0"/>
                  <a:t>Nếu phép kiểm tra tỉ lệ hợp lý có xác suất lỗi loại I</a:t>
                </a:r>
                <a:endParaRPr lang="vi-V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và lực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Mọi phép kiểm tra bất kì với vùng bác bỏ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vi-VN" dirty="0"/>
                  <a:t> mà xác suất lỗi loại 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thì sẽ có lực nhỏ hơn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Đặc biệt, nếu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vi-VN" dirty="0"/>
                  <a:t> thì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0117CD-A983-D519-FF5D-F90925DC5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178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299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Phép kiểm tra Z, khi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/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400" i="1" smtClean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: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𝜇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vi-VN" sz="2400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288F412-B945-B2E4-18DF-0563754655F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57533296"/>
                  </p:ext>
                </p:extLst>
              </p:nvPr>
            </p:nvGraphicFramePr>
            <p:xfrm>
              <a:off x="289992" y="1597283"/>
              <a:ext cx="5657160" cy="3534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604508">
                      <a:extLst>
                        <a:ext uri="{9D8B030D-6E8A-4147-A177-3AD203B41FA5}">
                          <a16:colId xmlns:a16="http://schemas.microsoft.com/office/drawing/2014/main" val="3749248796"/>
                        </a:ext>
                      </a:extLst>
                    </a:gridCol>
                    <a:gridCol w="3052652">
                      <a:extLst>
                        <a:ext uri="{9D8B030D-6E8A-4147-A177-3AD203B41FA5}">
                          <a16:colId xmlns:a16="http://schemas.microsoft.com/office/drawing/2014/main" val="4209148817"/>
                        </a:ext>
                      </a:extLst>
                    </a:gridCol>
                  </a:tblGrid>
                  <a:tr h="5641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: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𝜇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b="1" kern="1200" dirty="0">
                              <a:solidFill>
                                <a:schemeClr val="lt1"/>
                              </a:solidFill>
                              <a:latin typeface="Calibri"/>
                              <a:ea typeface="+mn-ea"/>
                              <a:cs typeface="Calibri"/>
                            </a:rPr>
                            <a:t>R</a:t>
                          </a:r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875482447"/>
                      </a:ext>
                    </a:extLst>
                  </a:tr>
                  <a:tr h="12903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vi-V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vi-V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vi-V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1355789952"/>
                      </a:ext>
                    </a:extLst>
                  </a:tr>
                  <a:tr h="994183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</m:rad>
                                    <m:d>
                                      <m:d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acc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=−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358602347"/>
                      </a:ext>
                    </a:extLst>
                  </a:tr>
                  <a:tr h="3930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4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3862118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288F412-B945-B2E4-18DF-0563754655F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57533296"/>
                  </p:ext>
                </p:extLst>
              </p:nvPr>
            </p:nvGraphicFramePr>
            <p:xfrm>
              <a:off x="289992" y="1597283"/>
              <a:ext cx="5657160" cy="335865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604508">
                      <a:extLst>
                        <a:ext uri="{9D8B030D-6E8A-4147-A177-3AD203B41FA5}">
                          <a16:colId xmlns:a16="http://schemas.microsoft.com/office/drawing/2014/main" val="3749248796"/>
                        </a:ext>
                      </a:extLst>
                    </a:gridCol>
                    <a:gridCol w="3052652">
                      <a:extLst>
                        <a:ext uri="{9D8B030D-6E8A-4147-A177-3AD203B41FA5}">
                          <a16:colId xmlns:a16="http://schemas.microsoft.com/office/drawing/2014/main" val="4209148817"/>
                        </a:ext>
                      </a:extLst>
                    </a:gridCol>
                  </a:tblGrid>
                  <a:tr h="564188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88889" r="-117961" b="-5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b="1" kern="1200" dirty="0">
                              <a:solidFill>
                                <a:schemeClr val="lt1"/>
                              </a:solidFill>
                              <a:latin typeface="Calibri"/>
                              <a:ea typeface="+mn-ea"/>
                              <a:cs typeface="Calibri"/>
                            </a:rPr>
                            <a:t>R</a:t>
                          </a:r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875482447"/>
                      </a:ext>
                    </a:extLst>
                  </a:tr>
                  <a:tr h="130908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82524" r="-117961" b="-131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85477" t="-82524" r="-830" b="-1310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5789952"/>
                      </a:ext>
                    </a:extLst>
                  </a:tr>
                  <a:tr h="994183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237975" r="-117961" b="-708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85477" t="-237975" r="-830" b="-708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8602347"/>
                      </a:ext>
                    </a:extLst>
                  </a:tr>
                  <a:tr h="49120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684615" r="-117961" b="-4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85477" t="-684615" r="-830" b="-43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1180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3DC9417-C331-F103-19FD-6C12E1A8B933}"/>
              </a:ext>
            </a:extLst>
          </p:cNvPr>
          <p:cNvGrpSpPr/>
          <p:nvPr/>
        </p:nvGrpSpPr>
        <p:grpSpPr>
          <a:xfrm>
            <a:off x="6248400" y="2258568"/>
            <a:ext cx="2895600" cy="2212229"/>
            <a:chOff x="6116664" y="2100452"/>
            <a:chExt cx="2895600" cy="221222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74C36E-84B6-859B-AA37-8A964EA1D7D7}"/>
                </a:ext>
              </a:extLst>
            </p:cNvPr>
            <p:cNvCxnSpPr>
              <a:cxnSpLocks/>
            </p:cNvCxnSpPr>
            <p:nvPr/>
          </p:nvCxnSpPr>
          <p:spPr>
            <a:xfrm>
              <a:off x="6134100" y="3943350"/>
              <a:ext cx="28575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6712270-97DE-C8A3-EDE4-F7B31F52D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2114550"/>
              <a:ext cx="0" cy="18288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A blue line on a black background&#10;&#10;Description automatically generated">
              <a:extLst>
                <a:ext uri="{FF2B5EF4-FFF2-40B4-BE49-F238E27FC236}">
                  <a16:creationId xmlns:a16="http://schemas.microsoft.com/office/drawing/2014/main" id="{871717A5-F30B-4F4F-3865-456292987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5" t="5108" r="3579" b="25602"/>
            <a:stretch/>
          </p:blipFill>
          <p:spPr>
            <a:xfrm>
              <a:off x="6116664" y="2343150"/>
              <a:ext cx="2895600" cy="160019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B4B408-1AB8-0DD4-CAAE-BDE880E72AAD}"/>
                </a:ext>
              </a:extLst>
            </p:cNvPr>
            <p:cNvCxnSpPr>
              <a:cxnSpLocks/>
            </p:cNvCxnSpPr>
            <p:nvPr/>
          </p:nvCxnSpPr>
          <p:spPr>
            <a:xfrm>
              <a:off x="6967780" y="3257550"/>
              <a:ext cx="0" cy="685799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E87371A-1AC0-381A-538F-BBF507675D6C}"/>
                </a:ext>
              </a:extLst>
            </p:cNvPr>
            <p:cNvSpPr/>
            <p:nvPr/>
          </p:nvSpPr>
          <p:spPr>
            <a:xfrm rot="16200000">
              <a:off x="6251630" y="3223646"/>
              <a:ext cx="705173" cy="712922"/>
            </a:xfrm>
            <a:custGeom>
              <a:avLst/>
              <a:gdLst>
                <a:gd name="connsiteX0" fmla="*/ 0 w 705173"/>
                <a:gd name="connsiteY0" fmla="*/ 705173 h 712922"/>
                <a:gd name="connsiteX1" fmla="*/ 0 w 705173"/>
                <a:gd name="connsiteY1" fmla="*/ 0 h 712922"/>
                <a:gd name="connsiteX2" fmla="*/ 92990 w 705173"/>
                <a:gd name="connsiteY2" fmla="*/ 201478 h 712922"/>
                <a:gd name="connsiteX3" fmla="*/ 185979 w 705173"/>
                <a:gd name="connsiteY3" fmla="*/ 356461 h 712922"/>
                <a:gd name="connsiteX4" fmla="*/ 286718 w 705173"/>
                <a:gd name="connsiteY4" fmla="*/ 480448 h 712922"/>
                <a:gd name="connsiteX5" fmla="*/ 395207 w 705173"/>
                <a:gd name="connsiteY5" fmla="*/ 581187 h 712922"/>
                <a:gd name="connsiteX6" fmla="*/ 495946 w 705173"/>
                <a:gd name="connsiteY6" fmla="*/ 635431 h 712922"/>
                <a:gd name="connsiteX7" fmla="*/ 588935 w 705173"/>
                <a:gd name="connsiteY7" fmla="*/ 681926 h 712922"/>
                <a:gd name="connsiteX8" fmla="*/ 705173 w 705173"/>
                <a:gd name="connsiteY8" fmla="*/ 712922 h 712922"/>
                <a:gd name="connsiteX9" fmla="*/ 0 w 705173"/>
                <a:gd name="connsiteY9" fmla="*/ 705173 h 7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73" h="712922">
                  <a:moveTo>
                    <a:pt x="0" y="705173"/>
                  </a:moveTo>
                  <a:lnTo>
                    <a:pt x="0" y="0"/>
                  </a:lnTo>
                  <a:lnTo>
                    <a:pt x="92990" y="201478"/>
                  </a:lnTo>
                  <a:lnTo>
                    <a:pt x="185979" y="356461"/>
                  </a:lnTo>
                  <a:lnTo>
                    <a:pt x="286718" y="480448"/>
                  </a:lnTo>
                  <a:lnTo>
                    <a:pt x="395207" y="581187"/>
                  </a:lnTo>
                  <a:lnTo>
                    <a:pt x="495946" y="635431"/>
                  </a:lnTo>
                  <a:lnTo>
                    <a:pt x="588935" y="681926"/>
                  </a:lnTo>
                  <a:lnTo>
                    <a:pt x="705173" y="712922"/>
                  </a:lnTo>
                  <a:lnTo>
                    <a:pt x="0" y="70517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19333C2-22BB-4561-7AE0-D4B0C1593F25}"/>
                    </a:ext>
                  </a:extLst>
                </p:cNvPr>
                <p:cNvSpPr txBox="1"/>
                <p:nvPr/>
              </p:nvSpPr>
              <p:spPr>
                <a:xfrm>
                  <a:off x="6602922" y="3943349"/>
                  <a:ext cx="7865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19333C2-22BB-4561-7AE0-D4B0C1593F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2922" y="3943349"/>
                  <a:ext cx="7865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F8B308D-7F50-E325-06A2-2E96B4C15005}"/>
                    </a:ext>
                  </a:extLst>
                </p:cNvPr>
                <p:cNvSpPr txBox="1"/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F8B308D-7F50-E325-06A2-2E96B4C15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FB9A2EDA-B536-865E-1C6D-732C76548F2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23540" y="3228186"/>
              <a:ext cx="884370" cy="285105"/>
            </a:xfrm>
            <a:prstGeom prst="curvedConnector3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1E52C51-382E-E0E9-CBAE-BDCCAFBECB5D}"/>
                    </a:ext>
                  </a:extLst>
                </p:cNvPr>
                <p:cNvSpPr txBox="1"/>
                <p:nvPr/>
              </p:nvSpPr>
              <p:spPr>
                <a:xfrm>
                  <a:off x="7683292" y="2100452"/>
                  <a:ext cx="10797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1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vi-VN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vi-VN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vi-V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1E52C51-382E-E0E9-CBAE-BDCCAFBECB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292" y="2100452"/>
                  <a:ext cx="107970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6403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Phép kiểm tra Z, khi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/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400" i="1" smtClean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: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𝜇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vi-VN" sz="2400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288F412-B945-B2E4-18DF-0563754655F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78424299"/>
                  </p:ext>
                </p:extLst>
              </p:nvPr>
            </p:nvGraphicFramePr>
            <p:xfrm>
              <a:off x="304800" y="1583097"/>
              <a:ext cx="5562600" cy="341286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560973">
                      <a:extLst>
                        <a:ext uri="{9D8B030D-6E8A-4147-A177-3AD203B41FA5}">
                          <a16:colId xmlns:a16="http://schemas.microsoft.com/office/drawing/2014/main" val="3749248796"/>
                        </a:ext>
                      </a:extLst>
                    </a:gridCol>
                    <a:gridCol w="3001627">
                      <a:extLst>
                        <a:ext uri="{9D8B030D-6E8A-4147-A177-3AD203B41FA5}">
                          <a16:colId xmlns:a16="http://schemas.microsoft.com/office/drawing/2014/main" val="4209148817"/>
                        </a:ext>
                      </a:extLst>
                    </a:gridCol>
                  </a:tblGrid>
                  <a:tr h="5641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: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𝜇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b="1" kern="1200" dirty="0">
                              <a:solidFill>
                                <a:schemeClr val="lt1"/>
                              </a:solidFill>
                              <a:latin typeface="Calibri"/>
                              <a:ea typeface="+mn-ea"/>
                              <a:cs typeface="Calibri"/>
                            </a:rPr>
                            <a:t>R</a:t>
                          </a:r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875482447"/>
                      </a:ext>
                    </a:extLst>
                  </a:tr>
                  <a:tr h="12903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vi-VN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1355789952"/>
                      </a:ext>
                    </a:extLst>
                  </a:tr>
                  <a:tr h="994183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</m:rad>
                                    <m:d>
                                      <m:d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acc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358602347"/>
                      </a:ext>
                    </a:extLst>
                  </a:tr>
                  <a:tr h="564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vi-VN" sz="2400" b="0" i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4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3862118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288F412-B945-B2E4-18DF-0563754655F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78424299"/>
                  </p:ext>
                </p:extLst>
              </p:nvPr>
            </p:nvGraphicFramePr>
            <p:xfrm>
              <a:off x="304800" y="1583097"/>
              <a:ext cx="5562600" cy="341286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560973">
                      <a:extLst>
                        <a:ext uri="{9D8B030D-6E8A-4147-A177-3AD203B41FA5}">
                          <a16:colId xmlns:a16="http://schemas.microsoft.com/office/drawing/2014/main" val="3749248796"/>
                        </a:ext>
                      </a:extLst>
                    </a:gridCol>
                    <a:gridCol w="3001627">
                      <a:extLst>
                        <a:ext uri="{9D8B030D-6E8A-4147-A177-3AD203B41FA5}">
                          <a16:colId xmlns:a16="http://schemas.microsoft.com/office/drawing/2014/main" val="4209148817"/>
                        </a:ext>
                      </a:extLst>
                    </a:gridCol>
                  </a:tblGrid>
                  <a:tr h="564188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495" t="-91111" r="-118317" b="-5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b="1" kern="1200" dirty="0">
                              <a:solidFill>
                                <a:schemeClr val="lt1"/>
                              </a:solidFill>
                              <a:latin typeface="Calibri"/>
                              <a:ea typeface="+mn-ea"/>
                              <a:cs typeface="Calibri"/>
                            </a:rPr>
                            <a:t>R</a:t>
                          </a:r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875482447"/>
                      </a:ext>
                    </a:extLst>
                  </a:tr>
                  <a:tr h="1290309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495" t="-84314" r="-118317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86017" t="-84314" r="-1271" b="-1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5789952"/>
                      </a:ext>
                    </a:extLst>
                  </a:tr>
                  <a:tr h="994183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495" t="-241026" r="-118317" b="-74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86017" t="-241026" r="-1271" b="-743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8602347"/>
                      </a:ext>
                    </a:extLst>
                  </a:tr>
                  <a:tr h="564188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495" t="-591111" r="-118317" b="-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86017" t="-591111" r="-1271" b="-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1180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C7D8134-3B15-CA69-390F-D6C7840A468E}"/>
              </a:ext>
            </a:extLst>
          </p:cNvPr>
          <p:cNvGrpSpPr/>
          <p:nvPr/>
        </p:nvGrpSpPr>
        <p:grpSpPr>
          <a:xfrm>
            <a:off x="6116664" y="2100452"/>
            <a:ext cx="2895600" cy="2212229"/>
            <a:chOff x="6116664" y="2100452"/>
            <a:chExt cx="2895600" cy="221222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86F34A9-6FD1-14D5-F38B-16D7F66B8AB7}"/>
                </a:ext>
              </a:extLst>
            </p:cNvPr>
            <p:cNvCxnSpPr>
              <a:cxnSpLocks/>
            </p:cNvCxnSpPr>
            <p:nvPr/>
          </p:nvCxnSpPr>
          <p:spPr>
            <a:xfrm>
              <a:off x="6134100" y="3943350"/>
              <a:ext cx="28575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B7818B-A1CB-D478-E01D-E2B1261DC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2114550"/>
              <a:ext cx="0" cy="18288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A blue line on a black background&#10;&#10;Description automatically generated">
              <a:extLst>
                <a:ext uri="{FF2B5EF4-FFF2-40B4-BE49-F238E27FC236}">
                  <a16:creationId xmlns:a16="http://schemas.microsoft.com/office/drawing/2014/main" id="{661E221E-1B35-AEE2-AACF-9BB597C1A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5" t="5108" r="3579" b="25602"/>
            <a:stretch/>
          </p:blipFill>
          <p:spPr>
            <a:xfrm>
              <a:off x="6116664" y="2343150"/>
              <a:ext cx="2895600" cy="160019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DD8A38-D66A-2F62-B5DF-4E05D78A08AC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3257550"/>
              <a:ext cx="0" cy="685799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368B57-4D45-BEFF-85F1-A29E88BC8510}"/>
                </a:ext>
              </a:extLst>
            </p:cNvPr>
            <p:cNvSpPr/>
            <p:nvPr/>
          </p:nvSpPr>
          <p:spPr>
            <a:xfrm>
              <a:off x="8159859" y="3230428"/>
              <a:ext cx="705173" cy="712922"/>
            </a:xfrm>
            <a:custGeom>
              <a:avLst/>
              <a:gdLst>
                <a:gd name="connsiteX0" fmla="*/ 0 w 705173"/>
                <a:gd name="connsiteY0" fmla="*/ 705173 h 712922"/>
                <a:gd name="connsiteX1" fmla="*/ 0 w 705173"/>
                <a:gd name="connsiteY1" fmla="*/ 0 h 712922"/>
                <a:gd name="connsiteX2" fmla="*/ 92990 w 705173"/>
                <a:gd name="connsiteY2" fmla="*/ 201478 h 712922"/>
                <a:gd name="connsiteX3" fmla="*/ 185979 w 705173"/>
                <a:gd name="connsiteY3" fmla="*/ 356461 h 712922"/>
                <a:gd name="connsiteX4" fmla="*/ 286718 w 705173"/>
                <a:gd name="connsiteY4" fmla="*/ 480448 h 712922"/>
                <a:gd name="connsiteX5" fmla="*/ 395207 w 705173"/>
                <a:gd name="connsiteY5" fmla="*/ 581187 h 712922"/>
                <a:gd name="connsiteX6" fmla="*/ 495946 w 705173"/>
                <a:gd name="connsiteY6" fmla="*/ 635431 h 712922"/>
                <a:gd name="connsiteX7" fmla="*/ 588935 w 705173"/>
                <a:gd name="connsiteY7" fmla="*/ 681926 h 712922"/>
                <a:gd name="connsiteX8" fmla="*/ 705173 w 705173"/>
                <a:gd name="connsiteY8" fmla="*/ 712922 h 712922"/>
                <a:gd name="connsiteX9" fmla="*/ 0 w 705173"/>
                <a:gd name="connsiteY9" fmla="*/ 705173 h 7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73" h="712922">
                  <a:moveTo>
                    <a:pt x="0" y="705173"/>
                  </a:moveTo>
                  <a:lnTo>
                    <a:pt x="0" y="0"/>
                  </a:lnTo>
                  <a:lnTo>
                    <a:pt x="92990" y="201478"/>
                  </a:lnTo>
                  <a:lnTo>
                    <a:pt x="185979" y="356461"/>
                  </a:lnTo>
                  <a:lnTo>
                    <a:pt x="286718" y="480448"/>
                  </a:lnTo>
                  <a:lnTo>
                    <a:pt x="395207" y="581187"/>
                  </a:lnTo>
                  <a:lnTo>
                    <a:pt x="495946" y="635431"/>
                  </a:lnTo>
                  <a:lnTo>
                    <a:pt x="588935" y="681926"/>
                  </a:lnTo>
                  <a:lnTo>
                    <a:pt x="705173" y="712922"/>
                  </a:lnTo>
                  <a:lnTo>
                    <a:pt x="0" y="70517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002EAB-50D0-69AE-EA79-FC8274ED1F0E}"/>
                    </a:ext>
                  </a:extLst>
                </p:cNvPr>
                <p:cNvSpPr txBox="1"/>
                <p:nvPr/>
              </p:nvSpPr>
              <p:spPr>
                <a:xfrm>
                  <a:off x="7757873" y="3943349"/>
                  <a:ext cx="7865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002EAB-50D0-69AE-EA79-FC8274ED1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7873" y="3943349"/>
                  <a:ext cx="7865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AC49D5D-A82D-E115-0F2F-85E109CDF929}"/>
                    </a:ext>
                  </a:extLst>
                </p:cNvPr>
                <p:cNvSpPr txBox="1"/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AC49D5D-A82D-E115-0F2F-85E109CDF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AB200F7-D1D2-BE9D-8749-85BBEF7783C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6830232" y="2743888"/>
              <a:ext cx="1502046" cy="1069036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C0E24D-BA62-7BAE-F2FF-C25EBED22802}"/>
                    </a:ext>
                  </a:extLst>
                </p:cNvPr>
                <p:cNvSpPr txBox="1"/>
                <p:nvPr/>
              </p:nvSpPr>
              <p:spPr>
                <a:xfrm>
                  <a:off x="7683292" y="2100452"/>
                  <a:ext cx="10797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1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vi-VN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vi-VN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vi-V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C0E24D-BA62-7BAE-F2FF-C25EBED22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292" y="2100452"/>
                  <a:ext cx="107970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843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/>
              <a:t>Sách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047750"/>
            <a:ext cx="5638800" cy="339447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vi-VN" sz="1600" dirty="0"/>
              <a:t>Sinh viên có thể đọc thêm mục 9.3, 9.4</a:t>
            </a:r>
          </a:p>
          <a:p>
            <a:pPr lvl="1" eaLnBrk="1" hangingPunct="1">
              <a:lnSpc>
                <a:spcPct val="80000"/>
              </a:lnSpc>
            </a:pPr>
            <a:endParaRPr lang="vi-VN" sz="800" dirty="0"/>
          </a:p>
          <a:p>
            <a:pPr lvl="1" eaLnBrk="1" hangingPunct="1">
              <a:lnSpc>
                <a:spcPct val="80000"/>
              </a:lnSpc>
            </a:pPr>
            <a:r>
              <a:rPr lang="vi-VN" sz="1400" dirty="0"/>
              <a:t>Dimitri P. Bertsekas, John N. Tsitsiklis - Introduction to Probability, 2nd Edition  -Athena Scientific (2008)</a:t>
            </a:r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lvl="1" eaLnBrk="1" hangingPunct="1">
              <a:lnSpc>
                <a:spcPct val="80000"/>
              </a:lnSpc>
            </a:pPr>
            <a:endParaRPr lang="vi-VN" sz="1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vi-VN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vi-VN" sz="1600" dirty="0"/>
          </a:p>
        </p:txBody>
      </p:sp>
      <p:pic>
        <p:nvPicPr>
          <p:cNvPr id="819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47029" y="1917188"/>
            <a:ext cx="2049941" cy="262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6472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Phép kiểm tra Z, khi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3E10168-12EC-8634-F598-A35F90F7A61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29762333"/>
                  </p:ext>
                </p:extLst>
              </p:nvPr>
            </p:nvGraphicFramePr>
            <p:xfrm>
              <a:off x="381000" y="1597283"/>
              <a:ext cx="5638800" cy="341160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55520">
                      <a:extLst>
                        <a:ext uri="{9D8B030D-6E8A-4147-A177-3AD203B41FA5}">
                          <a16:colId xmlns:a16="http://schemas.microsoft.com/office/drawing/2014/main" val="927497221"/>
                        </a:ext>
                      </a:extLst>
                    </a:gridCol>
                    <a:gridCol w="3383280">
                      <a:extLst>
                        <a:ext uri="{9D8B030D-6E8A-4147-A177-3AD203B41FA5}">
                          <a16:colId xmlns:a16="http://schemas.microsoft.com/office/drawing/2014/main" val="3007909567"/>
                        </a:ext>
                      </a:extLst>
                    </a:gridCol>
                  </a:tblGrid>
                  <a:tr h="568049"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: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𝜇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2400" dirty="0">
                            <a:latin typeface="Calibri"/>
                            <a:cs typeface="Calibri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dirty="0">
                              <a:latin typeface="Calibri"/>
                              <a:cs typeface="Calibri"/>
                            </a:rPr>
                            <a:t>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5900976"/>
                      </a:ext>
                    </a:extLst>
                  </a:tr>
                  <a:tr h="12849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acc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2552905"/>
                      </a:ext>
                    </a:extLst>
                  </a:tr>
                  <a:tr h="9905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</m:rad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acc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5096215"/>
                      </a:ext>
                    </a:extLst>
                  </a:tr>
                  <a:tr h="568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vi-VN" sz="2400" b="0" i="0" smtClean="0">
                                    <a:latin typeface="Cambria Math" panose="02040503050406030204" pitchFamily="18" charset="0"/>
                                  </a:rPr>
                                  <m:t>2−2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4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0026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3E10168-12EC-8634-F598-A35F90F7A61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29762333"/>
                  </p:ext>
                </p:extLst>
              </p:nvPr>
            </p:nvGraphicFramePr>
            <p:xfrm>
              <a:off x="381000" y="1597283"/>
              <a:ext cx="5638800" cy="341160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55520">
                      <a:extLst>
                        <a:ext uri="{9D8B030D-6E8A-4147-A177-3AD203B41FA5}">
                          <a16:colId xmlns:a16="http://schemas.microsoft.com/office/drawing/2014/main" val="927497221"/>
                        </a:ext>
                      </a:extLst>
                    </a:gridCol>
                    <a:gridCol w="3383280">
                      <a:extLst>
                        <a:ext uri="{9D8B030D-6E8A-4147-A177-3AD203B41FA5}">
                          <a16:colId xmlns:a16="http://schemas.microsoft.com/office/drawing/2014/main" val="3007909567"/>
                        </a:ext>
                      </a:extLst>
                    </a:gridCol>
                  </a:tblGrid>
                  <a:tr h="568049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2" t="-91111" r="-151124" b="-5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dirty="0">
                              <a:latin typeface="Calibri"/>
                              <a:cs typeface="Calibri"/>
                            </a:rPr>
                            <a:t>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5900976"/>
                      </a:ext>
                    </a:extLst>
                  </a:tr>
                  <a:tr h="1284919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2" t="-84314" r="-151124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7293" t="-84314" r="-1128" b="-1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2552905"/>
                      </a:ext>
                    </a:extLst>
                  </a:tr>
                  <a:tr h="990584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2" t="-241026" r="-151124" b="-74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7293" t="-241026" r="-1128" b="-743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5096215"/>
                      </a:ext>
                    </a:extLst>
                  </a:tr>
                  <a:tr h="568049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2" t="-591111" r="-151124" b="-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7293" t="-591111" r="-1128" b="-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00260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/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400" i="1" smtClean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: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𝜇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vi-VN" sz="2400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C0FDA27F-33C9-87C5-C64F-86296F0CB5A4}"/>
              </a:ext>
            </a:extLst>
          </p:cNvPr>
          <p:cNvGrpSpPr/>
          <p:nvPr/>
        </p:nvGrpSpPr>
        <p:grpSpPr>
          <a:xfrm>
            <a:off x="6116664" y="2100452"/>
            <a:ext cx="2895600" cy="2237107"/>
            <a:chOff x="6116664" y="2100452"/>
            <a:chExt cx="2895600" cy="223710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E3F3F03-981B-258E-6F73-2C54BDDA7C63}"/>
                </a:ext>
              </a:extLst>
            </p:cNvPr>
            <p:cNvCxnSpPr>
              <a:cxnSpLocks/>
            </p:cNvCxnSpPr>
            <p:nvPr/>
          </p:nvCxnSpPr>
          <p:spPr>
            <a:xfrm>
              <a:off x="6134100" y="3943350"/>
              <a:ext cx="28575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A697D3C-3175-7F39-A0F4-5F9D0D023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2114550"/>
              <a:ext cx="0" cy="18288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A blue line on a black background&#10;&#10;Description automatically generated">
              <a:extLst>
                <a:ext uri="{FF2B5EF4-FFF2-40B4-BE49-F238E27FC236}">
                  <a16:creationId xmlns:a16="http://schemas.microsoft.com/office/drawing/2014/main" id="{D724E0A4-05CD-73AD-7BA3-59CADE713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5" t="5108" r="3579" b="25602"/>
            <a:stretch/>
          </p:blipFill>
          <p:spPr>
            <a:xfrm>
              <a:off x="6116664" y="2343150"/>
              <a:ext cx="2895600" cy="160019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BB7954-486F-A319-BF6F-B83315FA9807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3257550"/>
              <a:ext cx="0" cy="685799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ED79B4-15F2-07D9-AB42-67713AA2C8A9}"/>
                </a:ext>
              </a:extLst>
            </p:cNvPr>
            <p:cNvCxnSpPr>
              <a:cxnSpLocks/>
            </p:cNvCxnSpPr>
            <p:nvPr/>
          </p:nvCxnSpPr>
          <p:spPr>
            <a:xfrm>
              <a:off x="6967780" y="3257550"/>
              <a:ext cx="0" cy="685799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864C5C-7F34-3DA6-A7D6-684DF6A1CAE5}"/>
                </a:ext>
              </a:extLst>
            </p:cNvPr>
            <p:cNvSpPr/>
            <p:nvPr/>
          </p:nvSpPr>
          <p:spPr>
            <a:xfrm>
              <a:off x="8159859" y="3230428"/>
              <a:ext cx="705173" cy="712922"/>
            </a:xfrm>
            <a:custGeom>
              <a:avLst/>
              <a:gdLst>
                <a:gd name="connsiteX0" fmla="*/ 0 w 705173"/>
                <a:gd name="connsiteY0" fmla="*/ 705173 h 712922"/>
                <a:gd name="connsiteX1" fmla="*/ 0 w 705173"/>
                <a:gd name="connsiteY1" fmla="*/ 0 h 712922"/>
                <a:gd name="connsiteX2" fmla="*/ 92990 w 705173"/>
                <a:gd name="connsiteY2" fmla="*/ 201478 h 712922"/>
                <a:gd name="connsiteX3" fmla="*/ 185979 w 705173"/>
                <a:gd name="connsiteY3" fmla="*/ 356461 h 712922"/>
                <a:gd name="connsiteX4" fmla="*/ 286718 w 705173"/>
                <a:gd name="connsiteY4" fmla="*/ 480448 h 712922"/>
                <a:gd name="connsiteX5" fmla="*/ 395207 w 705173"/>
                <a:gd name="connsiteY5" fmla="*/ 581187 h 712922"/>
                <a:gd name="connsiteX6" fmla="*/ 495946 w 705173"/>
                <a:gd name="connsiteY6" fmla="*/ 635431 h 712922"/>
                <a:gd name="connsiteX7" fmla="*/ 588935 w 705173"/>
                <a:gd name="connsiteY7" fmla="*/ 681926 h 712922"/>
                <a:gd name="connsiteX8" fmla="*/ 705173 w 705173"/>
                <a:gd name="connsiteY8" fmla="*/ 712922 h 712922"/>
                <a:gd name="connsiteX9" fmla="*/ 0 w 705173"/>
                <a:gd name="connsiteY9" fmla="*/ 705173 h 7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73" h="712922">
                  <a:moveTo>
                    <a:pt x="0" y="705173"/>
                  </a:moveTo>
                  <a:lnTo>
                    <a:pt x="0" y="0"/>
                  </a:lnTo>
                  <a:lnTo>
                    <a:pt x="92990" y="201478"/>
                  </a:lnTo>
                  <a:lnTo>
                    <a:pt x="185979" y="356461"/>
                  </a:lnTo>
                  <a:lnTo>
                    <a:pt x="286718" y="480448"/>
                  </a:lnTo>
                  <a:lnTo>
                    <a:pt x="395207" y="581187"/>
                  </a:lnTo>
                  <a:lnTo>
                    <a:pt x="495946" y="635431"/>
                  </a:lnTo>
                  <a:lnTo>
                    <a:pt x="588935" y="681926"/>
                  </a:lnTo>
                  <a:lnTo>
                    <a:pt x="705173" y="712922"/>
                  </a:lnTo>
                  <a:lnTo>
                    <a:pt x="0" y="70517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2FC9E5-CE53-3D75-B7D7-56060833F49A}"/>
                </a:ext>
              </a:extLst>
            </p:cNvPr>
            <p:cNvSpPr/>
            <p:nvPr/>
          </p:nvSpPr>
          <p:spPr>
            <a:xfrm rot="16200000">
              <a:off x="6251630" y="3223646"/>
              <a:ext cx="705173" cy="712922"/>
            </a:xfrm>
            <a:custGeom>
              <a:avLst/>
              <a:gdLst>
                <a:gd name="connsiteX0" fmla="*/ 0 w 705173"/>
                <a:gd name="connsiteY0" fmla="*/ 705173 h 712922"/>
                <a:gd name="connsiteX1" fmla="*/ 0 w 705173"/>
                <a:gd name="connsiteY1" fmla="*/ 0 h 712922"/>
                <a:gd name="connsiteX2" fmla="*/ 92990 w 705173"/>
                <a:gd name="connsiteY2" fmla="*/ 201478 h 712922"/>
                <a:gd name="connsiteX3" fmla="*/ 185979 w 705173"/>
                <a:gd name="connsiteY3" fmla="*/ 356461 h 712922"/>
                <a:gd name="connsiteX4" fmla="*/ 286718 w 705173"/>
                <a:gd name="connsiteY4" fmla="*/ 480448 h 712922"/>
                <a:gd name="connsiteX5" fmla="*/ 395207 w 705173"/>
                <a:gd name="connsiteY5" fmla="*/ 581187 h 712922"/>
                <a:gd name="connsiteX6" fmla="*/ 495946 w 705173"/>
                <a:gd name="connsiteY6" fmla="*/ 635431 h 712922"/>
                <a:gd name="connsiteX7" fmla="*/ 588935 w 705173"/>
                <a:gd name="connsiteY7" fmla="*/ 681926 h 712922"/>
                <a:gd name="connsiteX8" fmla="*/ 705173 w 705173"/>
                <a:gd name="connsiteY8" fmla="*/ 712922 h 712922"/>
                <a:gd name="connsiteX9" fmla="*/ 0 w 705173"/>
                <a:gd name="connsiteY9" fmla="*/ 705173 h 7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73" h="712922">
                  <a:moveTo>
                    <a:pt x="0" y="705173"/>
                  </a:moveTo>
                  <a:lnTo>
                    <a:pt x="0" y="0"/>
                  </a:lnTo>
                  <a:lnTo>
                    <a:pt x="92990" y="201478"/>
                  </a:lnTo>
                  <a:lnTo>
                    <a:pt x="185979" y="356461"/>
                  </a:lnTo>
                  <a:lnTo>
                    <a:pt x="286718" y="480448"/>
                  </a:lnTo>
                  <a:lnTo>
                    <a:pt x="395207" y="581187"/>
                  </a:lnTo>
                  <a:lnTo>
                    <a:pt x="495946" y="635431"/>
                  </a:lnTo>
                  <a:lnTo>
                    <a:pt x="588935" y="681926"/>
                  </a:lnTo>
                  <a:lnTo>
                    <a:pt x="705173" y="712922"/>
                  </a:lnTo>
                  <a:lnTo>
                    <a:pt x="0" y="70517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329106-9FE6-3059-A3F0-B39194DCDB02}"/>
                    </a:ext>
                  </a:extLst>
                </p:cNvPr>
                <p:cNvSpPr txBox="1"/>
                <p:nvPr/>
              </p:nvSpPr>
              <p:spPr>
                <a:xfrm>
                  <a:off x="7757873" y="3943349"/>
                  <a:ext cx="786537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329106-9FE6-3059-A3F0-B39194DCD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7873" y="3943349"/>
                  <a:ext cx="786537" cy="394210"/>
                </a:xfrm>
                <a:prstGeom prst="rect">
                  <a:avLst/>
                </a:prstGeom>
                <a:blipFill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4566C2B-7EC4-3834-508F-D92D3E3A3724}"/>
                    </a:ext>
                  </a:extLst>
                </p:cNvPr>
                <p:cNvSpPr txBox="1"/>
                <p:nvPr/>
              </p:nvSpPr>
              <p:spPr>
                <a:xfrm>
                  <a:off x="6602922" y="3943349"/>
                  <a:ext cx="786537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vi-VN" sz="1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4566C2B-7EC4-3834-508F-D92D3E3A3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2922" y="3943349"/>
                  <a:ext cx="786537" cy="394210"/>
                </a:xfrm>
                <a:prstGeom prst="rect">
                  <a:avLst/>
                </a:prstGeom>
                <a:blipFill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A6C64E-A326-7AB7-C92C-36D5BCE92B10}"/>
                    </a:ext>
                  </a:extLst>
                </p:cNvPr>
                <p:cNvSpPr txBox="1"/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A6C64E-A326-7AB7-C92C-36D5BCE92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35B181B5-78DE-6AEB-3658-DEDA502EEAE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23540" y="3228186"/>
              <a:ext cx="884370" cy="285105"/>
            </a:xfrm>
            <a:prstGeom prst="curvedConnector3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2F183B90-1B03-394A-81A9-EF4D38E1FCE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830232" y="2743888"/>
              <a:ext cx="1502046" cy="1069036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3F96D8-0767-E1B7-855E-7B1D5D65ABF7}"/>
                    </a:ext>
                  </a:extLst>
                </p:cNvPr>
                <p:cNvSpPr txBox="1"/>
                <p:nvPr/>
              </p:nvSpPr>
              <p:spPr>
                <a:xfrm>
                  <a:off x="7683292" y="2100452"/>
                  <a:ext cx="10797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1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vi-VN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vi-VN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vi-V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3F96D8-0767-E1B7-855E-7B1D5D65A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292" y="2100452"/>
                  <a:ext cx="107970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15679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8316-5A0A-7DD7-71BB-0895F27F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04051-0CA9-B0E5-2615-00DEE94F4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Dữ liệu tuân thủ phân bố chuẩn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vi-V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vi-V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&gt;100</m:t>
                    </m:r>
                  </m:oMath>
                </a14:m>
                <a:endParaRPr lang="vi-VN" b="0" dirty="0"/>
              </a:p>
              <a:p>
                <a:r>
                  <a:rPr lang="vi-VN" dirty="0"/>
                  <a:t>Thu thập 9 điểm dữ liệu có trung bình: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vi-VN" b="0" i="1" smtClean="0">
                        <a:latin typeface="Cambria Math" panose="02040503050406030204" pitchFamily="18" charset="0"/>
                      </a:rPr>
                      <m:t>=112</m:t>
                    </m:r>
                  </m:oMath>
                </a14:m>
                <a:endParaRPr lang="vi-VN" dirty="0"/>
              </a:p>
              <a:p>
                <a:r>
                  <a:rPr lang="vi-VN" dirty="0"/>
                  <a:t>Điểm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rad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(112−100)</m:t>
                        </m:r>
                      </m:num>
                      <m:den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=2,4</m:t>
                    </m:r>
                  </m:oMath>
                </a14:m>
                <a:endParaRPr lang="vi-VN" dirty="0"/>
              </a:p>
              <a:p>
                <a:r>
                  <a:rPr lang="vi-VN" dirty="0"/>
                  <a:t>Giá trị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vi-VN" b="0" i="0" dirty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vi-VN" i="1" dirty="0">
                        <a:latin typeface="Cambria Math" panose="02040503050406030204" pitchFamily="18" charset="0"/>
                      </a:rPr>
                      <m:t>=0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i="1" dirty="0">
                        <a:latin typeface="Cambria Math" panose="02040503050406030204" pitchFamily="18" charset="0"/>
                      </a:rPr>
                      <m:t>0082</m:t>
                    </m:r>
                    <m:r>
                      <a:rPr lang="vi-VN" b="0" i="0" dirty="0" smtClean="0">
                        <a:latin typeface="Cambria Math" panose="02040503050406030204" pitchFamily="18" charset="0"/>
                      </a:rPr>
                      <m:t>&lt;0,05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>
                    <a:solidFill>
                      <a:srgbClr val="FF0000"/>
                    </a:solidFill>
                  </a:rPr>
                  <a:t>Vậy ở mức ý nghĩa 0,05, có thể bác bỏ giả thuyết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vi-VN" dirty="0"/>
              </a:p>
              <a:p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04051-0CA9-B0E5-2615-00DEE94F4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773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71F8DD-BD41-F3BD-7A59-44F37ADCAC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Phép kiểm tra T, không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71F8DD-BD41-F3BD-7A59-44F37ADCAC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0C412-C136-0CB6-CE03-927907C78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Khi không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vi-VN" dirty="0"/>
                  <a:t>, thay thế bằng phương sai mẫu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vi-V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vi-V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vi-VN" dirty="0"/>
              </a:p>
              <a:p>
                <a:r>
                  <a:rPr lang="vi-VN" dirty="0"/>
                  <a:t>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đúng thì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b="0" i="1" dirty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vi-VN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  <m:d>
                            <m:d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den>
                      </m:f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Student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với số bậc tự do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vi-V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0C412-C136-0CB6-CE03-927907C78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8" t="-2357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635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Phép kiểm tra T, không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/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400" i="1" smtClean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: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𝜇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vi-VN" sz="2400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288F412-B945-B2E4-18DF-0563754655F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40621535"/>
                  </p:ext>
                </p:extLst>
              </p:nvPr>
            </p:nvGraphicFramePr>
            <p:xfrm>
              <a:off x="289991" y="1597283"/>
              <a:ext cx="5745304" cy="3534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645089">
                      <a:extLst>
                        <a:ext uri="{9D8B030D-6E8A-4147-A177-3AD203B41FA5}">
                          <a16:colId xmlns:a16="http://schemas.microsoft.com/office/drawing/2014/main" val="3749248796"/>
                        </a:ext>
                      </a:extLst>
                    </a:gridCol>
                    <a:gridCol w="3100215">
                      <a:extLst>
                        <a:ext uri="{9D8B030D-6E8A-4147-A177-3AD203B41FA5}">
                          <a16:colId xmlns:a16="http://schemas.microsoft.com/office/drawing/2014/main" val="4209148817"/>
                        </a:ext>
                      </a:extLst>
                    </a:gridCol>
                  </a:tblGrid>
                  <a:tr h="5641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: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𝜇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b="1" kern="1200" dirty="0">
                              <a:solidFill>
                                <a:schemeClr val="lt1"/>
                              </a:solidFill>
                              <a:latin typeface="Calibri"/>
                              <a:ea typeface="+mn-ea"/>
                              <a:cs typeface="Calibri"/>
                            </a:rPr>
                            <a:t>R</a:t>
                          </a:r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875482447"/>
                      </a:ext>
                    </a:extLst>
                  </a:tr>
                  <a:tr h="12903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vi-V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vi-V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vi-V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−1,1−</m:t>
                                        </m:r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vi-VN" sz="20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1355789952"/>
                      </a:ext>
                    </a:extLst>
                  </a:tr>
                  <a:tr h="994183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</m:rad>
                                    <m:d>
                                      <m:d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acc>
                                        <m: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vi-VN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i="1" dirty="0">
                                                <a:latin typeface="Cambria Math" panose="02040503050406030204" pitchFamily="18" charset="0"/>
                                              </a:rPr>
                                              <m:t>s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i="1" dirty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000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=−</m:t>
                                    </m:r>
                                    <m:sSub>
                                      <m:sSubPr>
                                        <m:ctrl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−1,1−</m:t>
                                        </m:r>
                                        <m:r>
                                          <a:rPr lang="vi-VN" sz="20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358602347"/>
                      </a:ext>
                    </a:extLst>
                  </a:tr>
                  <a:tr h="3930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b="0" i="0" smtClean="0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3862118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288F412-B945-B2E4-18DF-0563754655F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40621535"/>
                  </p:ext>
                </p:extLst>
              </p:nvPr>
            </p:nvGraphicFramePr>
            <p:xfrm>
              <a:off x="289991" y="1597283"/>
              <a:ext cx="5745304" cy="335865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645089">
                      <a:extLst>
                        <a:ext uri="{9D8B030D-6E8A-4147-A177-3AD203B41FA5}">
                          <a16:colId xmlns:a16="http://schemas.microsoft.com/office/drawing/2014/main" val="3749248796"/>
                        </a:ext>
                      </a:extLst>
                    </a:gridCol>
                    <a:gridCol w="3100215">
                      <a:extLst>
                        <a:ext uri="{9D8B030D-6E8A-4147-A177-3AD203B41FA5}">
                          <a16:colId xmlns:a16="http://schemas.microsoft.com/office/drawing/2014/main" val="4209148817"/>
                        </a:ext>
                      </a:extLst>
                    </a:gridCol>
                  </a:tblGrid>
                  <a:tr h="564188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88889" r="-118182" b="-5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b="1" kern="1200" dirty="0">
                              <a:solidFill>
                                <a:schemeClr val="lt1"/>
                              </a:solidFill>
                              <a:latin typeface="Calibri"/>
                              <a:ea typeface="+mn-ea"/>
                              <a:cs typeface="Calibri"/>
                            </a:rPr>
                            <a:t>R</a:t>
                          </a:r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875482447"/>
                      </a:ext>
                    </a:extLst>
                  </a:tr>
                  <a:tr h="130908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82524" r="-118182" b="-131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85306" t="-82524" r="-816" b="-1310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5789952"/>
                      </a:ext>
                    </a:extLst>
                  </a:tr>
                  <a:tr h="994183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237975" r="-118182" b="-708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85306" t="-237975" r="-816" b="-708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8602347"/>
                      </a:ext>
                    </a:extLst>
                  </a:tr>
                  <a:tr h="49120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684615" r="-118182" b="-4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85306" t="-684615" r="-816" b="-43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1180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573136F-12E8-78B9-5769-8B2CBC1D5593}"/>
              </a:ext>
            </a:extLst>
          </p:cNvPr>
          <p:cNvGrpSpPr/>
          <p:nvPr/>
        </p:nvGrpSpPr>
        <p:grpSpPr>
          <a:xfrm>
            <a:off x="6172200" y="1773449"/>
            <a:ext cx="2895600" cy="2564110"/>
            <a:chOff x="6116664" y="1773449"/>
            <a:chExt cx="2895600" cy="256411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1EA6788-9D34-EB13-1F0D-09A5FAE407EF}"/>
                </a:ext>
              </a:extLst>
            </p:cNvPr>
            <p:cNvCxnSpPr>
              <a:cxnSpLocks/>
            </p:cNvCxnSpPr>
            <p:nvPr/>
          </p:nvCxnSpPr>
          <p:spPr>
            <a:xfrm>
              <a:off x="6134100" y="3943350"/>
              <a:ext cx="28575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EED8C4A-08E6-15D3-0230-0D633D568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2114550"/>
              <a:ext cx="0" cy="18288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A blue line on a black background&#10;&#10;Description automatically generated">
              <a:extLst>
                <a:ext uri="{FF2B5EF4-FFF2-40B4-BE49-F238E27FC236}">
                  <a16:creationId xmlns:a16="http://schemas.microsoft.com/office/drawing/2014/main" id="{2B781535-7E70-7B06-112C-8B85DAAFC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5" t="5108" r="3579" b="25602"/>
            <a:stretch/>
          </p:blipFill>
          <p:spPr>
            <a:xfrm>
              <a:off x="6116664" y="2343150"/>
              <a:ext cx="2895600" cy="1600199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F648EC-63AA-FBB7-BA2E-CB85734AD2C6}"/>
                </a:ext>
              </a:extLst>
            </p:cNvPr>
            <p:cNvCxnSpPr>
              <a:cxnSpLocks/>
            </p:cNvCxnSpPr>
            <p:nvPr/>
          </p:nvCxnSpPr>
          <p:spPr>
            <a:xfrm>
              <a:off x="6967780" y="3257550"/>
              <a:ext cx="0" cy="685799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9FCF44A-31C2-6E9E-2FD2-9733E36F9C04}"/>
                </a:ext>
              </a:extLst>
            </p:cNvPr>
            <p:cNvSpPr/>
            <p:nvPr/>
          </p:nvSpPr>
          <p:spPr>
            <a:xfrm rot="16200000">
              <a:off x="6251630" y="3223646"/>
              <a:ext cx="705173" cy="712922"/>
            </a:xfrm>
            <a:custGeom>
              <a:avLst/>
              <a:gdLst>
                <a:gd name="connsiteX0" fmla="*/ 0 w 705173"/>
                <a:gd name="connsiteY0" fmla="*/ 705173 h 712922"/>
                <a:gd name="connsiteX1" fmla="*/ 0 w 705173"/>
                <a:gd name="connsiteY1" fmla="*/ 0 h 712922"/>
                <a:gd name="connsiteX2" fmla="*/ 92990 w 705173"/>
                <a:gd name="connsiteY2" fmla="*/ 201478 h 712922"/>
                <a:gd name="connsiteX3" fmla="*/ 185979 w 705173"/>
                <a:gd name="connsiteY3" fmla="*/ 356461 h 712922"/>
                <a:gd name="connsiteX4" fmla="*/ 286718 w 705173"/>
                <a:gd name="connsiteY4" fmla="*/ 480448 h 712922"/>
                <a:gd name="connsiteX5" fmla="*/ 395207 w 705173"/>
                <a:gd name="connsiteY5" fmla="*/ 581187 h 712922"/>
                <a:gd name="connsiteX6" fmla="*/ 495946 w 705173"/>
                <a:gd name="connsiteY6" fmla="*/ 635431 h 712922"/>
                <a:gd name="connsiteX7" fmla="*/ 588935 w 705173"/>
                <a:gd name="connsiteY7" fmla="*/ 681926 h 712922"/>
                <a:gd name="connsiteX8" fmla="*/ 705173 w 705173"/>
                <a:gd name="connsiteY8" fmla="*/ 712922 h 712922"/>
                <a:gd name="connsiteX9" fmla="*/ 0 w 705173"/>
                <a:gd name="connsiteY9" fmla="*/ 705173 h 7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73" h="712922">
                  <a:moveTo>
                    <a:pt x="0" y="705173"/>
                  </a:moveTo>
                  <a:lnTo>
                    <a:pt x="0" y="0"/>
                  </a:lnTo>
                  <a:lnTo>
                    <a:pt x="92990" y="201478"/>
                  </a:lnTo>
                  <a:lnTo>
                    <a:pt x="185979" y="356461"/>
                  </a:lnTo>
                  <a:lnTo>
                    <a:pt x="286718" y="480448"/>
                  </a:lnTo>
                  <a:lnTo>
                    <a:pt x="395207" y="581187"/>
                  </a:lnTo>
                  <a:lnTo>
                    <a:pt x="495946" y="635431"/>
                  </a:lnTo>
                  <a:lnTo>
                    <a:pt x="588935" y="681926"/>
                  </a:lnTo>
                  <a:lnTo>
                    <a:pt x="705173" y="712922"/>
                  </a:lnTo>
                  <a:lnTo>
                    <a:pt x="0" y="70517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5DB72BE-AE44-2174-3B75-9AE20F0E2A94}"/>
                    </a:ext>
                  </a:extLst>
                </p:cNvPr>
                <p:cNvSpPr txBox="1"/>
                <p:nvPr/>
              </p:nvSpPr>
              <p:spPr>
                <a:xfrm>
                  <a:off x="6602922" y="3943349"/>
                  <a:ext cx="786537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5DB72BE-AE44-2174-3B75-9AE20F0E2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2922" y="3943349"/>
                  <a:ext cx="786537" cy="3942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ABE9EFB-0463-B7F6-883F-A34016A9419E}"/>
                    </a:ext>
                  </a:extLst>
                </p:cNvPr>
                <p:cNvSpPr txBox="1"/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ABE9EFB-0463-B7F6-883F-A34016A94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81A0B3D5-EA18-CC49-4569-C59E024766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23540" y="3228186"/>
              <a:ext cx="884370" cy="285105"/>
            </a:xfrm>
            <a:prstGeom prst="curvedConnector3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5FD35B5-A22C-A03F-30DF-2A995CA4C849}"/>
                    </a:ext>
                  </a:extLst>
                </p:cNvPr>
                <p:cNvSpPr txBox="1"/>
                <p:nvPr/>
              </p:nvSpPr>
              <p:spPr>
                <a:xfrm>
                  <a:off x="6665725" y="1773449"/>
                  <a:ext cx="185979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vi-V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Student</m:t>
                        </m:r>
                        <m:d>
                          <m:dPr>
                            <m:ctrlP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vi-VN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vi-V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vi-V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5FD35B5-A22C-A03F-30DF-2A995CA4C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5725" y="1773449"/>
                  <a:ext cx="185979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00403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Phép kiểm tra T, không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/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400" i="1" smtClean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: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𝜇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vi-VN" sz="2400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288F412-B945-B2E4-18DF-0563754655F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19678231"/>
                  </p:ext>
                </p:extLst>
              </p:nvPr>
            </p:nvGraphicFramePr>
            <p:xfrm>
              <a:off x="304799" y="1583097"/>
              <a:ext cx="5670761" cy="387969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485813">
                      <a:extLst>
                        <a:ext uri="{9D8B030D-6E8A-4147-A177-3AD203B41FA5}">
                          <a16:colId xmlns:a16="http://schemas.microsoft.com/office/drawing/2014/main" val="3749248796"/>
                        </a:ext>
                      </a:extLst>
                    </a:gridCol>
                    <a:gridCol w="3184948">
                      <a:extLst>
                        <a:ext uri="{9D8B030D-6E8A-4147-A177-3AD203B41FA5}">
                          <a16:colId xmlns:a16="http://schemas.microsoft.com/office/drawing/2014/main" val="4209148817"/>
                        </a:ext>
                      </a:extLst>
                    </a:gridCol>
                  </a:tblGrid>
                  <a:tr h="5641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: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𝜇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b="1" kern="1200" dirty="0">
                              <a:solidFill>
                                <a:schemeClr val="lt1"/>
                              </a:solidFill>
                              <a:latin typeface="Calibri"/>
                              <a:ea typeface="+mn-ea"/>
                              <a:cs typeface="Calibri"/>
                            </a:rPr>
                            <a:t>R</a:t>
                          </a:r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875482447"/>
                      </a:ext>
                    </a:extLst>
                  </a:tr>
                  <a:tr h="12903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vi-VN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−1,1−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1355789952"/>
                      </a:ext>
                    </a:extLst>
                  </a:tr>
                  <a:tr h="994183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</m:rad>
                                    <m:d>
                                      <m:d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acc>
                                        <m: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vi-VN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i="1" dirty="0">
                                                <a:latin typeface="Cambria Math" panose="02040503050406030204" pitchFamily="18" charset="0"/>
                                              </a:rPr>
                                              <m:t>s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i="1" dirty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−1,1−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358602347"/>
                      </a:ext>
                    </a:extLst>
                  </a:tr>
                  <a:tr h="564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vi-VN" sz="2400" b="0" i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b="0" i="0" smtClean="0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3862118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288F412-B945-B2E4-18DF-0563754655F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19678231"/>
                  </p:ext>
                </p:extLst>
              </p:nvPr>
            </p:nvGraphicFramePr>
            <p:xfrm>
              <a:off x="304799" y="1583097"/>
              <a:ext cx="5670761" cy="341286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485813">
                      <a:extLst>
                        <a:ext uri="{9D8B030D-6E8A-4147-A177-3AD203B41FA5}">
                          <a16:colId xmlns:a16="http://schemas.microsoft.com/office/drawing/2014/main" val="3749248796"/>
                        </a:ext>
                      </a:extLst>
                    </a:gridCol>
                    <a:gridCol w="3184948">
                      <a:extLst>
                        <a:ext uri="{9D8B030D-6E8A-4147-A177-3AD203B41FA5}">
                          <a16:colId xmlns:a16="http://schemas.microsoft.com/office/drawing/2014/main" val="4209148817"/>
                        </a:ext>
                      </a:extLst>
                    </a:gridCol>
                  </a:tblGrid>
                  <a:tr h="564188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91111" r="-129592" b="-5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b="1" kern="1200" dirty="0">
                              <a:solidFill>
                                <a:schemeClr val="lt1"/>
                              </a:solidFill>
                              <a:latin typeface="Calibri"/>
                              <a:ea typeface="+mn-ea"/>
                              <a:cs typeface="Calibri"/>
                            </a:rPr>
                            <a:t>R</a:t>
                          </a:r>
                        </a:p>
                      </a:txBody>
                      <a:tcPr marL="125440" marR="125440" marT="62720" marB="62720" anchor="ctr"/>
                    </a:tc>
                    <a:extLst>
                      <a:ext uri="{0D108BD9-81ED-4DB2-BD59-A6C34878D82A}">
                        <a16:rowId xmlns:a16="http://schemas.microsoft.com/office/drawing/2014/main" val="2875482447"/>
                      </a:ext>
                    </a:extLst>
                  </a:tr>
                  <a:tr h="1290309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84314" r="-1295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77778" t="-84314" r="-794" b="-1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5789952"/>
                      </a:ext>
                    </a:extLst>
                  </a:tr>
                  <a:tr h="994183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241026" r="-129592" b="-74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77778" t="-241026" r="-794" b="-743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8602347"/>
                      </a:ext>
                    </a:extLst>
                  </a:tr>
                  <a:tr h="564188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t="-591111" r="-129592" b="-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125440" marR="125440" marT="62720" marB="62720" anchor="ctr">
                        <a:blipFill>
                          <a:blip r:embed="rId4"/>
                          <a:stretch>
                            <a:fillRect l="-77778" t="-591111" r="-794" b="-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1180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A8ACC91-343E-B5A6-12E7-B39D02144BAD}"/>
              </a:ext>
            </a:extLst>
          </p:cNvPr>
          <p:cNvGrpSpPr/>
          <p:nvPr/>
        </p:nvGrpSpPr>
        <p:grpSpPr>
          <a:xfrm>
            <a:off x="6172200" y="1773449"/>
            <a:ext cx="2895600" cy="2564110"/>
            <a:chOff x="6116664" y="1773449"/>
            <a:chExt cx="2895600" cy="256411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1CF654A-94C7-5E18-EE10-2E83EB7E26E7}"/>
                </a:ext>
              </a:extLst>
            </p:cNvPr>
            <p:cNvCxnSpPr>
              <a:cxnSpLocks/>
            </p:cNvCxnSpPr>
            <p:nvPr/>
          </p:nvCxnSpPr>
          <p:spPr>
            <a:xfrm>
              <a:off x="6134100" y="3943350"/>
              <a:ext cx="28575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A11C6A-1812-1E1D-4527-56626E015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2114550"/>
              <a:ext cx="0" cy="18288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 descr="A blue line on a black background&#10;&#10;Description automatically generated">
              <a:extLst>
                <a:ext uri="{FF2B5EF4-FFF2-40B4-BE49-F238E27FC236}">
                  <a16:creationId xmlns:a16="http://schemas.microsoft.com/office/drawing/2014/main" id="{ECEC93B5-C800-66AD-FF04-1FB688B96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5" t="5108" r="3579" b="25602"/>
            <a:stretch/>
          </p:blipFill>
          <p:spPr>
            <a:xfrm>
              <a:off x="6116664" y="2343150"/>
              <a:ext cx="2895600" cy="1600199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9EA7C3-FB4D-BFB8-642D-FABA14D212EE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3257550"/>
              <a:ext cx="0" cy="685799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15C3764-1E89-BCE8-3B7A-9FA10ED180E4}"/>
                </a:ext>
              </a:extLst>
            </p:cNvPr>
            <p:cNvSpPr/>
            <p:nvPr/>
          </p:nvSpPr>
          <p:spPr>
            <a:xfrm>
              <a:off x="8159859" y="3230428"/>
              <a:ext cx="705173" cy="712922"/>
            </a:xfrm>
            <a:custGeom>
              <a:avLst/>
              <a:gdLst>
                <a:gd name="connsiteX0" fmla="*/ 0 w 705173"/>
                <a:gd name="connsiteY0" fmla="*/ 705173 h 712922"/>
                <a:gd name="connsiteX1" fmla="*/ 0 w 705173"/>
                <a:gd name="connsiteY1" fmla="*/ 0 h 712922"/>
                <a:gd name="connsiteX2" fmla="*/ 92990 w 705173"/>
                <a:gd name="connsiteY2" fmla="*/ 201478 h 712922"/>
                <a:gd name="connsiteX3" fmla="*/ 185979 w 705173"/>
                <a:gd name="connsiteY3" fmla="*/ 356461 h 712922"/>
                <a:gd name="connsiteX4" fmla="*/ 286718 w 705173"/>
                <a:gd name="connsiteY4" fmla="*/ 480448 h 712922"/>
                <a:gd name="connsiteX5" fmla="*/ 395207 w 705173"/>
                <a:gd name="connsiteY5" fmla="*/ 581187 h 712922"/>
                <a:gd name="connsiteX6" fmla="*/ 495946 w 705173"/>
                <a:gd name="connsiteY6" fmla="*/ 635431 h 712922"/>
                <a:gd name="connsiteX7" fmla="*/ 588935 w 705173"/>
                <a:gd name="connsiteY7" fmla="*/ 681926 h 712922"/>
                <a:gd name="connsiteX8" fmla="*/ 705173 w 705173"/>
                <a:gd name="connsiteY8" fmla="*/ 712922 h 712922"/>
                <a:gd name="connsiteX9" fmla="*/ 0 w 705173"/>
                <a:gd name="connsiteY9" fmla="*/ 705173 h 7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73" h="712922">
                  <a:moveTo>
                    <a:pt x="0" y="705173"/>
                  </a:moveTo>
                  <a:lnTo>
                    <a:pt x="0" y="0"/>
                  </a:lnTo>
                  <a:lnTo>
                    <a:pt x="92990" y="201478"/>
                  </a:lnTo>
                  <a:lnTo>
                    <a:pt x="185979" y="356461"/>
                  </a:lnTo>
                  <a:lnTo>
                    <a:pt x="286718" y="480448"/>
                  </a:lnTo>
                  <a:lnTo>
                    <a:pt x="395207" y="581187"/>
                  </a:lnTo>
                  <a:lnTo>
                    <a:pt x="495946" y="635431"/>
                  </a:lnTo>
                  <a:lnTo>
                    <a:pt x="588935" y="681926"/>
                  </a:lnTo>
                  <a:lnTo>
                    <a:pt x="705173" y="712922"/>
                  </a:lnTo>
                  <a:lnTo>
                    <a:pt x="0" y="70517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A103CDC-0EAB-4FAD-FEDE-BFFE29CEF242}"/>
                    </a:ext>
                  </a:extLst>
                </p:cNvPr>
                <p:cNvSpPr txBox="1"/>
                <p:nvPr/>
              </p:nvSpPr>
              <p:spPr>
                <a:xfrm>
                  <a:off x="7757873" y="3943349"/>
                  <a:ext cx="786537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−1,1−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A103CDC-0EAB-4FAD-FEDE-BFFE29CEF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7873" y="3943349"/>
                  <a:ext cx="786537" cy="394210"/>
                </a:xfrm>
                <a:prstGeom prst="rect">
                  <a:avLst/>
                </a:prstGeom>
                <a:blipFill>
                  <a:blip r:embed="rId6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AFD7D47-1A77-9EEA-9FA5-19836078E463}"/>
                    </a:ext>
                  </a:extLst>
                </p:cNvPr>
                <p:cNvSpPr txBox="1"/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AFD7D47-1A77-9EEA-9FA5-19836078E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0FFC5D1B-7C20-20EC-2D02-4AA8869C1006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6830232" y="2743888"/>
              <a:ext cx="1502046" cy="1069036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EE9A84E-B68C-5FFC-C503-C5DE0A99C47A}"/>
                    </a:ext>
                  </a:extLst>
                </p:cNvPr>
                <p:cNvSpPr txBox="1"/>
                <p:nvPr/>
              </p:nvSpPr>
              <p:spPr>
                <a:xfrm>
                  <a:off x="6665725" y="1773449"/>
                  <a:ext cx="185979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vi-V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Student</m:t>
                        </m:r>
                        <m:d>
                          <m:dPr>
                            <m:ctrlP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vi-VN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vi-V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vi-V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EE9A84E-B68C-5FFC-C503-C5DE0A99C4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5725" y="1773449"/>
                  <a:ext cx="185979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848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Phép kiểm tra T, không biết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DB36D5-C6C5-2C5F-9C95-2FB5D519D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3E10168-12EC-8634-F598-A35F90F7A61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257636"/>
                  </p:ext>
                </p:extLst>
              </p:nvPr>
            </p:nvGraphicFramePr>
            <p:xfrm>
              <a:off x="380999" y="1597283"/>
              <a:ext cx="5813159" cy="341160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99574">
                      <a:extLst>
                        <a:ext uri="{9D8B030D-6E8A-4147-A177-3AD203B41FA5}">
                          <a16:colId xmlns:a16="http://schemas.microsoft.com/office/drawing/2014/main" val="927497221"/>
                        </a:ext>
                      </a:extLst>
                    </a:gridCol>
                    <a:gridCol w="3613585">
                      <a:extLst>
                        <a:ext uri="{9D8B030D-6E8A-4147-A177-3AD203B41FA5}">
                          <a16:colId xmlns:a16="http://schemas.microsoft.com/office/drawing/2014/main" val="3007909567"/>
                        </a:ext>
                      </a:extLst>
                    </a:gridCol>
                  </a:tblGrid>
                  <a:tr h="568049"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: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𝜇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2400" dirty="0">
                            <a:latin typeface="Calibri"/>
                            <a:cs typeface="Calibri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dirty="0">
                              <a:latin typeface="Calibri"/>
                              <a:cs typeface="Calibri"/>
                            </a:rPr>
                            <a:t>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5900976"/>
                      </a:ext>
                    </a:extLst>
                  </a:tr>
                  <a:tr h="12849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acc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−1,1−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2552905"/>
                      </a:ext>
                    </a:extLst>
                  </a:tr>
                  <a:tr h="9905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</m:rad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vi-VN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acc>
                                        <m: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vi-VN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vi-VN" sz="2400" i="1" dirty="0">
                                                <a:latin typeface="Cambria Math" panose="02040503050406030204" pitchFamily="18" charset="0"/>
                                              </a:rPr>
                                              <m:t>s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i="1" dirty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vi-VN" sz="2400" b="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−1,1−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vi-VN" sz="2400" b="0" i="1" smtClean="0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5096215"/>
                      </a:ext>
                    </a:extLst>
                  </a:tr>
                  <a:tr h="568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0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vi-VN" sz="2000" b="0" i="0" smtClean="0">
                                    <a:latin typeface="Cambria Math" panose="02040503050406030204" pitchFamily="18" charset="0"/>
                                  </a:rPr>
                                  <m:t>2−2</m:t>
                                </m:r>
                                <m:sSub>
                                  <m:sSub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000" b="0" i="0" smtClean="0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vi-V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0026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3E10168-12EC-8634-F598-A35F90F7A61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257636"/>
                  </p:ext>
                </p:extLst>
              </p:nvPr>
            </p:nvGraphicFramePr>
            <p:xfrm>
              <a:off x="380999" y="1597283"/>
              <a:ext cx="5813159" cy="341160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99574">
                      <a:extLst>
                        <a:ext uri="{9D8B030D-6E8A-4147-A177-3AD203B41FA5}">
                          <a16:colId xmlns:a16="http://schemas.microsoft.com/office/drawing/2014/main" val="927497221"/>
                        </a:ext>
                      </a:extLst>
                    </a:gridCol>
                    <a:gridCol w="3613585">
                      <a:extLst>
                        <a:ext uri="{9D8B030D-6E8A-4147-A177-3AD203B41FA5}">
                          <a16:colId xmlns:a16="http://schemas.microsoft.com/office/drawing/2014/main" val="3007909567"/>
                        </a:ext>
                      </a:extLst>
                    </a:gridCol>
                  </a:tblGrid>
                  <a:tr h="568049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91111" r="-165517" b="-5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2400" dirty="0">
                              <a:latin typeface="Calibri"/>
                              <a:cs typeface="Calibri"/>
                            </a:rPr>
                            <a:t>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5900976"/>
                      </a:ext>
                    </a:extLst>
                  </a:tr>
                  <a:tr h="1284919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84314" r="-165517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1053" t="-84314" r="-1053" b="-1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2552905"/>
                      </a:ext>
                    </a:extLst>
                  </a:tr>
                  <a:tr h="990584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41026" r="-165517" b="-74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1053" t="-241026" r="-1053" b="-743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5096215"/>
                      </a:ext>
                    </a:extLst>
                  </a:tr>
                  <a:tr h="568049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591111" r="-165517" b="-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1053" t="-591111" r="-1053" b="-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00260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/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400" i="1" smtClean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: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𝜇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vi-VN" sz="2400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D8416-D4F9-9E25-3DB5-5F95C8B0D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986909"/>
                <a:ext cx="3124200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C0FDA27F-33C9-87C5-C64F-86296F0CB5A4}"/>
              </a:ext>
            </a:extLst>
          </p:cNvPr>
          <p:cNvGrpSpPr/>
          <p:nvPr/>
        </p:nvGrpSpPr>
        <p:grpSpPr>
          <a:xfrm>
            <a:off x="6172200" y="1773449"/>
            <a:ext cx="2895600" cy="2564110"/>
            <a:chOff x="6116664" y="1773449"/>
            <a:chExt cx="2895600" cy="256411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E3F3F03-981B-258E-6F73-2C54BDDA7C63}"/>
                </a:ext>
              </a:extLst>
            </p:cNvPr>
            <p:cNvCxnSpPr>
              <a:cxnSpLocks/>
            </p:cNvCxnSpPr>
            <p:nvPr/>
          </p:nvCxnSpPr>
          <p:spPr>
            <a:xfrm>
              <a:off x="6134100" y="3943350"/>
              <a:ext cx="28575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A697D3C-3175-7F39-A0F4-5F9D0D023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2114550"/>
              <a:ext cx="0" cy="18288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A blue line on a black background&#10;&#10;Description automatically generated">
              <a:extLst>
                <a:ext uri="{FF2B5EF4-FFF2-40B4-BE49-F238E27FC236}">
                  <a16:creationId xmlns:a16="http://schemas.microsoft.com/office/drawing/2014/main" id="{D724E0A4-05CD-73AD-7BA3-59CADE713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5" t="5108" r="3579" b="25602"/>
            <a:stretch/>
          </p:blipFill>
          <p:spPr>
            <a:xfrm>
              <a:off x="6116664" y="2343150"/>
              <a:ext cx="2895600" cy="160019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BB7954-486F-A319-BF6F-B83315FA9807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3257550"/>
              <a:ext cx="0" cy="685799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ED79B4-15F2-07D9-AB42-67713AA2C8A9}"/>
                </a:ext>
              </a:extLst>
            </p:cNvPr>
            <p:cNvCxnSpPr>
              <a:cxnSpLocks/>
            </p:cNvCxnSpPr>
            <p:nvPr/>
          </p:nvCxnSpPr>
          <p:spPr>
            <a:xfrm>
              <a:off x="6967780" y="3257550"/>
              <a:ext cx="0" cy="685799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864C5C-7F34-3DA6-A7D6-684DF6A1CAE5}"/>
                </a:ext>
              </a:extLst>
            </p:cNvPr>
            <p:cNvSpPr/>
            <p:nvPr/>
          </p:nvSpPr>
          <p:spPr>
            <a:xfrm>
              <a:off x="8159859" y="3230428"/>
              <a:ext cx="705173" cy="712922"/>
            </a:xfrm>
            <a:custGeom>
              <a:avLst/>
              <a:gdLst>
                <a:gd name="connsiteX0" fmla="*/ 0 w 705173"/>
                <a:gd name="connsiteY0" fmla="*/ 705173 h 712922"/>
                <a:gd name="connsiteX1" fmla="*/ 0 w 705173"/>
                <a:gd name="connsiteY1" fmla="*/ 0 h 712922"/>
                <a:gd name="connsiteX2" fmla="*/ 92990 w 705173"/>
                <a:gd name="connsiteY2" fmla="*/ 201478 h 712922"/>
                <a:gd name="connsiteX3" fmla="*/ 185979 w 705173"/>
                <a:gd name="connsiteY3" fmla="*/ 356461 h 712922"/>
                <a:gd name="connsiteX4" fmla="*/ 286718 w 705173"/>
                <a:gd name="connsiteY4" fmla="*/ 480448 h 712922"/>
                <a:gd name="connsiteX5" fmla="*/ 395207 w 705173"/>
                <a:gd name="connsiteY5" fmla="*/ 581187 h 712922"/>
                <a:gd name="connsiteX6" fmla="*/ 495946 w 705173"/>
                <a:gd name="connsiteY6" fmla="*/ 635431 h 712922"/>
                <a:gd name="connsiteX7" fmla="*/ 588935 w 705173"/>
                <a:gd name="connsiteY7" fmla="*/ 681926 h 712922"/>
                <a:gd name="connsiteX8" fmla="*/ 705173 w 705173"/>
                <a:gd name="connsiteY8" fmla="*/ 712922 h 712922"/>
                <a:gd name="connsiteX9" fmla="*/ 0 w 705173"/>
                <a:gd name="connsiteY9" fmla="*/ 705173 h 7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73" h="712922">
                  <a:moveTo>
                    <a:pt x="0" y="705173"/>
                  </a:moveTo>
                  <a:lnTo>
                    <a:pt x="0" y="0"/>
                  </a:lnTo>
                  <a:lnTo>
                    <a:pt x="92990" y="201478"/>
                  </a:lnTo>
                  <a:lnTo>
                    <a:pt x="185979" y="356461"/>
                  </a:lnTo>
                  <a:lnTo>
                    <a:pt x="286718" y="480448"/>
                  </a:lnTo>
                  <a:lnTo>
                    <a:pt x="395207" y="581187"/>
                  </a:lnTo>
                  <a:lnTo>
                    <a:pt x="495946" y="635431"/>
                  </a:lnTo>
                  <a:lnTo>
                    <a:pt x="588935" y="681926"/>
                  </a:lnTo>
                  <a:lnTo>
                    <a:pt x="705173" y="712922"/>
                  </a:lnTo>
                  <a:lnTo>
                    <a:pt x="0" y="70517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2FC9E5-CE53-3D75-B7D7-56060833F49A}"/>
                </a:ext>
              </a:extLst>
            </p:cNvPr>
            <p:cNvSpPr/>
            <p:nvPr/>
          </p:nvSpPr>
          <p:spPr>
            <a:xfrm rot="16200000">
              <a:off x="6251630" y="3223646"/>
              <a:ext cx="705173" cy="712922"/>
            </a:xfrm>
            <a:custGeom>
              <a:avLst/>
              <a:gdLst>
                <a:gd name="connsiteX0" fmla="*/ 0 w 705173"/>
                <a:gd name="connsiteY0" fmla="*/ 705173 h 712922"/>
                <a:gd name="connsiteX1" fmla="*/ 0 w 705173"/>
                <a:gd name="connsiteY1" fmla="*/ 0 h 712922"/>
                <a:gd name="connsiteX2" fmla="*/ 92990 w 705173"/>
                <a:gd name="connsiteY2" fmla="*/ 201478 h 712922"/>
                <a:gd name="connsiteX3" fmla="*/ 185979 w 705173"/>
                <a:gd name="connsiteY3" fmla="*/ 356461 h 712922"/>
                <a:gd name="connsiteX4" fmla="*/ 286718 w 705173"/>
                <a:gd name="connsiteY4" fmla="*/ 480448 h 712922"/>
                <a:gd name="connsiteX5" fmla="*/ 395207 w 705173"/>
                <a:gd name="connsiteY5" fmla="*/ 581187 h 712922"/>
                <a:gd name="connsiteX6" fmla="*/ 495946 w 705173"/>
                <a:gd name="connsiteY6" fmla="*/ 635431 h 712922"/>
                <a:gd name="connsiteX7" fmla="*/ 588935 w 705173"/>
                <a:gd name="connsiteY7" fmla="*/ 681926 h 712922"/>
                <a:gd name="connsiteX8" fmla="*/ 705173 w 705173"/>
                <a:gd name="connsiteY8" fmla="*/ 712922 h 712922"/>
                <a:gd name="connsiteX9" fmla="*/ 0 w 705173"/>
                <a:gd name="connsiteY9" fmla="*/ 705173 h 7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73" h="712922">
                  <a:moveTo>
                    <a:pt x="0" y="705173"/>
                  </a:moveTo>
                  <a:lnTo>
                    <a:pt x="0" y="0"/>
                  </a:lnTo>
                  <a:lnTo>
                    <a:pt x="92990" y="201478"/>
                  </a:lnTo>
                  <a:lnTo>
                    <a:pt x="185979" y="356461"/>
                  </a:lnTo>
                  <a:lnTo>
                    <a:pt x="286718" y="480448"/>
                  </a:lnTo>
                  <a:lnTo>
                    <a:pt x="395207" y="581187"/>
                  </a:lnTo>
                  <a:lnTo>
                    <a:pt x="495946" y="635431"/>
                  </a:lnTo>
                  <a:lnTo>
                    <a:pt x="588935" y="681926"/>
                  </a:lnTo>
                  <a:lnTo>
                    <a:pt x="705173" y="712922"/>
                  </a:lnTo>
                  <a:lnTo>
                    <a:pt x="0" y="70517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329106-9FE6-3059-A3F0-B39194DCDB02}"/>
                    </a:ext>
                  </a:extLst>
                </p:cNvPr>
                <p:cNvSpPr txBox="1"/>
                <p:nvPr/>
              </p:nvSpPr>
              <p:spPr>
                <a:xfrm>
                  <a:off x="7757873" y="3943349"/>
                  <a:ext cx="786537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−1,1−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329106-9FE6-3059-A3F0-B39194DCD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7873" y="3943349"/>
                  <a:ext cx="786537" cy="394210"/>
                </a:xfrm>
                <a:prstGeom prst="rect">
                  <a:avLst/>
                </a:prstGeom>
                <a:blipFill>
                  <a:blip r:embed="rId7"/>
                  <a:stretch>
                    <a:fillRect r="-39683" b="-9375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4566C2B-7EC4-3834-508F-D92D3E3A3724}"/>
                    </a:ext>
                  </a:extLst>
                </p:cNvPr>
                <p:cNvSpPr txBox="1"/>
                <p:nvPr/>
              </p:nvSpPr>
              <p:spPr>
                <a:xfrm>
                  <a:off x="6602922" y="3943349"/>
                  <a:ext cx="786537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4566C2B-7EC4-3834-508F-D92D3E3A3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2922" y="3943349"/>
                  <a:ext cx="786537" cy="394210"/>
                </a:xfrm>
                <a:prstGeom prst="rect">
                  <a:avLst/>
                </a:prstGeom>
                <a:blipFill>
                  <a:blip r:embed="rId8"/>
                  <a:stretch>
                    <a:fillRect r="-11111" b="-9375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A6C64E-A326-7AB7-C92C-36D5BCE92B10}"/>
                    </a:ext>
                  </a:extLst>
                </p:cNvPr>
                <p:cNvSpPr txBox="1"/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vi-VN" sz="1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vi-VN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A6C64E-A326-7AB7-C92C-36D5BCE92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113" y="2559222"/>
                  <a:ext cx="6141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35B181B5-78DE-6AEB-3658-DEDA502EEAE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23540" y="3228186"/>
              <a:ext cx="884370" cy="285105"/>
            </a:xfrm>
            <a:prstGeom prst="curvedConnector3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2F183B90-1B03-394A-81A9-EF4D38E1FCE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830232" y="2743888"/>
              <a:ext cx="1502046" cy="1069036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3F96D8-0767-E1B7-855E-7B1D5D65ABF7}"/>
                    </a:ext>
                  </a:extLst>
                </p:cNvPr>
                <p:cNvSpPr txBox="1"/>
                <p:nvPr/>
              </p:nvSpPr>
              <p:spPr>
                <a:xfrm>
                  <a:off x="6665725" y="1773449"/>
                  <a:ext cx="185979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vi-V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Student</m:t>
                        </m:r>
                        <m:d>
                          <m:dPr>
                            <m:ctrlP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vi-V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vi-VN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vi-V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vi-V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3F96D8-0767-E1B7-855E-7B1D5D65A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5725" y="1773449"/>
                  <a:ext cx="185979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8339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B73A-264C-2E9C-B8F4-BCB0234A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8EAACC-A572-F0C6-9C98-04A2504DB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sz="2000" dirty="0"/>
                  <a:t>Giả sử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vi-V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vi-VN" sz="2000" dirty="0"/>
              </a:p>
              <a:p>
                <a:r>
                  <a:rPr lang="vi-VN" sz="2000" dirty="0"/>
                  <a:t>Thu được 4 điểm dữ liệu: </a:t>
                </a:r>
                <a14:m>
                  <m:oMath xmlns:m="http://schemas.openxmlformats.org/officeDocument/2006/math">
                    <m:r>
                      <a:rPr lang="vi-VN" sz="2000" i="1" dirty="0" smtClean="0">
                        <a:latin typeface="Cambria Math" panose="02040503050406030204" pitchFamily="18" charset="0"/>
                      </a:rPr>
                      <m:t>2, 4, 4, 10</m:t>
                    </m:r>
                  </m:oMath>
                </a14:m>
                <a:endParaRPr lang="vi-VN" sz="2000" dirty="0"/>
              </a:p>
              <a:p>
                <a:r>
                  <a:rPr lang="vi-VN" sz="2000" dirty="0"/>
                  <a:t>Kiểm tra giả thuyết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vi-VN" sz="20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vi-VN" sz="2000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vi-VN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2+4+4+10</m:t>
                        </m:r>
                      </m:num>
                      <m:den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vi-VN" sz="2000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vi-VN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2−5</m:t>
                                </m:r>
                              </m:e>
                            </m:d>
                          </m:e>
                          <m:sup>
                            <m: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4−5</m:t>
                                </m:r>
                              </m:e>
                            </m:d>
                          </m:e>
                          <m:sup>
                            <m: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4−5</m:t>
                                </m:r>
                              </m:e>
                            </m:d>
                          </m:e>
                          <m:sup>
                            <m: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10−5</m:t>
                                </m:r>
                              </m:e>
                            </m:d>
                          </m:e>
                          <m:sup>
                            <m:r>
                              <a:rPr lang="vi-V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endParaRPr lang="vi-VN" sz="200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vi-VN" sz="2000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rad>
                        <m:d>
                          <m:dPr>
                            <m:begChr m:val="|"/>
                            <m:endChr m:val="|"/>
                            <m:ctrlPr>
                              <a:rPr lang="vi-V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  <m:r>
                              <a:rPr lang="vi-V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vi-V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den>
                    </m:f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rad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5−0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rad>
                      </m:den>
                    </m:f>
                    <m:r>
                      <a:rPr lang="vi-VN" sz="2000" i="1" dirty="0">
                        <a:latin typeface="Cambria Math" panose="02040503050406030204" pitchFamily="18" charset="0"/>
                      </a:rPr>
                      <m:t>=2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sz="2000" i="1" dirty="0">
                        <a:latin typeface="Cambria Math" panose="02040503050406030204" pitchFamily="18" charset="0"/>
                      </a:rPr>
                      <m:t>8867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Student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8EAACC-A572-F0C6-9C98-04A2504DB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3" t="-1071" b="-35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CE22AA-DF48-8C52-831A-CDC51D4B1B42}"/>
                  </a:ext>
                </a:extLst>
              </p:cNvPr>
              <p:cNvSpPr txBox="1"/>
              <p:nvPr/>
            </p:nvSpPr>
            <p:spPr>
              <a:xfrm>
                <a:off x="5715000" y="2113259"/>
                <a:ext cx="2667000" cy="9169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vi-VN" dirty="0">
                    <a:latin typeface="Calibri"/>
                    <a:cs typeface="Calibri"/>
                  </a:rPr>
                  <a:t>p-giá trị: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0" smtClean="0">
                          <a:latin typeface="Cambria Math" panose="02040503050406030204" pitchFamily="18" charset="0"/>
                          <a:cs typeface="Calibri"/>
                        </a:rPr>
                        <m:t>2−2</m:t>
                      </m:r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b="0" i="0" smtClean="0">
                              <a:latin typeface="Cambria Math" panose="02040503050406030204" pitchFamily="18" charset="0"/>
                              <a:cs typeface="Calibri"/>
                            </a:rPr>
                            <m:t>Ψ</m:t>
                          </m:r>
                        </m:e>
                        <m:sub>
                          <m:r>
                            <a:rPr lang="vi-V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2,8867</m:t>
                          </m:r>
                        </m:e>
                      </m:d>
                      <m:r>
                        <a:rPr lang="vi-VN" i="1">
                          <a:latin typeface="Cambria Math" panose="02040503050406030204" pitchFamily="18" charset="0"/>
                          <a:cs typeface="Calibri"/>
                        </a:rPr>
                        <m:t>=0</m:t>
                      </m:r>
                      <m:r>
                        <a:rPr lang="vi-VN" b="0" i="1" smtClean="0"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  <m:r>
                        <a:rPr lang="vi-VN" i="1">
                          <a:latin typeface="Cambria Math" panose="02040503050406030204" pitchFamily="18" charset="0"/>
                          <a:cs typeface="Calibri"/>
                        </a:rPr>
                        <m:t>0631</m:t>
                      </m:r>
                    </m:oMath>
                  </m:oMathPara>
                </a14:m>
                <a:endParaRPr lang="vi-VN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CE22AA-DF48-8C52-831A-CDC51D4B1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113259"/>
                <a:ext cx="2667000" cy="916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3CAB77-0FC2-CE4C-C4F2-37A8ECBB0741}"/>
                  </a:ext>
                </a:extLst>
              </p:cNvPr>
              <p:cNvSpPr txBox="1"/>
              <p:nvPr/>
            </p:nvSpPr>
            <p:spPr>
              <a:xfrm>
                <a:off x="5334000" y="3105150"/>
                <a:ext cx="3429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dirty="0">
                    <a:solidFill>
                      <a:srgbClr val="FF0000"/>
                    </a:solidFill>
                    <a:latin typeface="Calibri"/>
                    <a:cs typeface="Calibri"/>
                  </a:rPr>
                  <a:t>Không bác bỏ được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>
                    <a:solidFill>
                      <a:srgbClr val="FF0000"/>
                    </a:solidFill>
                    <a:latin typeface="Calibri"/>
                    <a:cs typeface="Calibri"/>
                  </a:rPr>
                  <a:t> ở mức ý nghĩa 0,05 hoặc 0,01</a:t>
                </a:r>
              </a:p>
              <a:p>
                <a:r>
                  <a:rPr lang="vi-VN" dirty="0">
                    <a:solidFill>
                      <a:srgbClr val="FF0000"/>
                    </a:solidFill>
                    <a:latin typeface="Calibri"/>
                    <a:cs typeface="Calibri"/>
                  </a:rPr>
                  <a:t>Mặc dù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vi-V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sz="18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vi-VN" sz="1800" b="0" i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vi-VN" dirty="0">
                    <a:solidFill>
                      <a:srgbClr val="FF0000"/>
                    </a:solidFill>
                    <a:latin typeface="Calibri"/>
                    <a:cs typeface="Calibri"/>
                  </a:rPr>
                  <a:t> do có quá ít dữ liệu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3CAB77-0FC2-CE4C-C4F2-37A8ECBB0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105150"/>
                <a:ext cx="3429000" cy="923330"/>
              </a:xfrm>
              <a:prstGeom prst="rect">
                <a:avLst/>
              </a:prstGeom>
              <a:blipFill>
                <a:blip r:embed="rId4"/>
                <a:stretch>
                  <a:fillRect l="-1476" t="-2703" b="-945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40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9BAD-E717-25C6-91C9-8C6C4FA3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Phép kiểm tra T cho hai tập mẫu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DCD11-3A48-AB4C-9C11-CA6400E3B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Giả sử có 2 bộ dữ liệu có cùng phương sai (chưa biết)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vi-V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endParaRPr lang="vi-VN" dirty="0"/>
              </a:p>
              <a:p>
                <a:r>
                  <a:rPr lang="vi-VN" dirty="0"/>
                  <a:t>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đúng thì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vi-V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vi-V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  <m:r>
                            <a:rPr lang="vi-V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vi-V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vi-V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vi-V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vi-V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Student</m:t>
                      </m:r>
                      <m:r>
                        <a:rPr lang="vi-V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vi-V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vi-V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vi-V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vi-VN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vi-VN" sz="2000" dirty="0"/>
                  <a:t>với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  <m:sup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Sup>
                            <m:sSubSup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Sup>
                            <m:sSubSupPr>
                              <m:ctrlP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DCD11-3A48-AB4C-9C11-CA6400E3B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1786" b="-1571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91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AD05-2522-68A9-4684-EAFEA1A8F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A019EF-E78C-373D-1DD9-F19D66437E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sz="2000" dirty="0"/>
                  <a:t>1408 bà bầu nhập viện theo 2 hình thức, bệnh viện thống kê thời gian mang bầu và phương sai của từng hình thức</a:t>
                </a:r>
              </a:p>
              <a:p>
                <a:endParaRPr lang="vi-VN" sz="2000" dirty="0"/>
              </a:p>
              <a:p>
                <a:endParaRPr lang="vi-VN" sz="2000" dirty="0"/>
              </a:p>
              <a:p>
                <a:endParaRPr lang="vi-VN" sz="2000" dirty="0"/>
              </a:p>
              <a:p>
                <a:endParaRPr lang="vi-VN" sz="2000" dirty="0"/>
              </a:p>
              <a:p>
                <a:r>
                  <a:rPr lang="vi-VN" sz="2000" dirty="0"/>
                  <a:t>Kiểm tra có sai khác về thời gian mang bầu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7,77⋅774+4,95⋅632</m:t>
                            </m:r>
                          </m:e>
                        </m:d>
                      </m:num>
                      <m:den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774+632</m:t>
                        </m:r>
                      </m:den>
                    </m:f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=6,5024</m:t>
                    </m:r>
                  </m:oMath>
                </a14:m>
                <a:endParaRPr lang="vi-VN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|39,08−39,60|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6,5024⋅</m:t>
                            </m:r>
                            <m:d>
                              <m:dPr>
                                <m:ctrlPr>
                                  <a:rPr lang="vi-V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vi-V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vi-VN" sz="2000" b="0" i="1" dirty="0" smtClean="0">
                                        <a:latin typeface="Cambria Math" panose="02040503050406030204" pitchFamily="18" charset="0"/>
                                      </a:rPr>
                                      <m:t>775</m:t>
                                    </m:r>
                                  </m:den>
                                </m:f>
                                <m:r>
                                  <a:rPr lang="vi-VN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vi-V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2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vi-VN" sz="2000" b="0" i="1" dirty="0" smtClean="0">
                                        <a:latin typeface="Cambria Math" panose="02040503050406030204" pitchFamily="18" charset="0"/>
                                      </a:rPr>
                                      <m:t>633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0,52</m:t>
                        </m:r>
                      </m:num>
                      <m:den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0.1366</m:t>
                        </m:r>
                      </m:den>
                    </m:f>
                    <m:r>
                      <a:rPr lang="vi-VN" sz="2000" i="1" dirty="0">
                        <a:latin typeface="Cambria Math" panose="02040503050406030204" pitchFamily="18" charset="0"/>
                      </a:rPr>
                      <m:t>=3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sz="2000" i="1" dirty="0">
                        <a:latin typeface="Cambria Math" panose="02040503050406030204" pitchFamily="18" charset="0"/>
                      </a:rPr>
                      <m:t>8064</m:t>
                    </m:r>
                  </m:oMath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A019EF-E78C-373D-1DD9-F19D66437E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3" t="-1071" b="-89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C7FEA4A-28D2-39A9-F90D-523D9D67AD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1508780"/>
                  </p:ext>
                </p:extLst>
              </p:nvPr>
            </p:nvGraphicFramePr>
            <p:xfrm>
              <a:off x="2019300" y="1863704"/>
              <a:ext cx="5105400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76350">
                      <a:extLst>
                        <a:ext uri="{9D8B030D-6E8A-4147-A177-3AD203B41FA5}">
                          <a16:colId xmlns:a16="http://schemas.microsoft.com/office/drawing/2014/main" val="853341950"/>
                        </a:ext>
                      </a:extLst>
                    </a:gridCol>
                    <a:gridCol w="1276350">
                      <a:extLst>
                        <a:ext uri="{9D8B030D-6E8A-4147-A177-3AD203B41FA5}">
                          <a16:colId xmlns:a16="http://schemas.microsoft.com/office/drawing/2014/main" val="609974381"/>
                        </a:ext>
                      </a:extLst>
                    </a:gridCol>
                    <a:gridCol w="1276350">
                      <a:extLst>
                        <a:ext uri="{9D8B030D-6E8A-4147-A177-3AD203B41FA5}">
                          <a16:colId xmlns:a16="http://schemas.microsoft.com/office/drawing/2014/main" val="617593126"/>
                        </a:ext>
                      </a:extLst>
                    </a:gridCol>
                    <a:gridCol w="1276350">
                      <a:extLst>
                        <a:ext uri="{9D8B030D-6E8A-4147-A177-3AD203B41FA5}">
                          <a16:colId xmlns:a16="http://schemas.microsoft.com/office/drawing/2014/main" val="31926864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vi-VN" dirty="0"/>
                            <a:t>Nhập viện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i="1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vi-V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b="1" i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vi-V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9481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dirty="0"/>
                            <a:t>Đặt lịch khám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775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39,08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7,77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739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dirty="0"/>
                            <a:t>Cấp cứu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633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39,60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4,95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1455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C7FEA4A-28D2-39A9-F90D-523D9D67AD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1508780"/>
                  </p:ext>
                </p:extLst>
              </p:nvPr>
            </p:nvGraphicFramePr>
            <p:xfrm>
              <a:off x="2019300" y="1863704"/>
              <a:ext cx="5105400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76350">
                      <a:extLst>
                        <a:ext uri="{9D8B030D-6E8A-4147-A177-3AD203B41FA5}">
                          <a16:colId xmlns:a16="http://schemas.microsoft.com/office/drawing/2014/main" val="853341950"/>
                        </a:ext>
                      </a:extLst>
                    </a:gridCol>
                    <a:gridCol w="1276350">
                      <a:extLst>
                        <a:ext uri="{9D8B030D-6E8A-4147-A177-3AD203B41FA5}">
                          <a16:colId xmlns:a16="http://schemas.microsoft.com/office/drawing/2014/main" val="609974381"/>
                        </a:ext>
                      </a:extLst>
                    </a:gridCol>
                    <a:gridCol w="1276350">
                      <a:extLst>
                        <a:ext uri="{9D8B030D-6E8A-4147-A177-3AD203B41FA5}">
                          <a16:colId xmlns:a16="http://schemas.microsoft.com/office/drawing/2014/main" val="617593126"/>
                        </a:ext>
                      </a:extLst>
                    </a:gridCol>
                    <a:gridCol w="1276350">
                      <a:extLst>
                        <a:ext uri="{9D8B030D-6E8A-4147-A177-3AD203B41FA5}">
                          <a16:colId xmlns:a16="http://schemas.microsoft.com/office/drawing/2014/main" val="31926864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vi-VN" dirty="0"/>
                            <a:t>Nhập viện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02000" t="-3333" r="-204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333" r="-10198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303000" t="-3333" r="-3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9481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dirty="0"/>
                            <a:t>Đặt lịch khám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775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39,08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7,77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739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dirty="0"/>
                            <a:t>Cấp cứu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633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39,60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dirty="0"/>
                            <a:t>4,95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14558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4BC54-A789-1E9A-D9A2-5D5518235B08}"/>
                  </a:ext>
                </a:extLst>
              </p:cNvPr>
              <p:cNvSpPr txBox="1"/>
              <p:nvPr/>
            </p:nvSpPr>
            <p:spPr>
              <a:xfrm>
                <a:off x="5791200" y="3198361"/>
                <a:ext cx="2667000" cy="11876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vi-VN" dirty="0">
                    <a:latin typeface="Calibri"/>
                    <a:cs typeface="Calibri"/>
                  </a:rPr>
                  <a:t>p-giá trị: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0" smtClean="0">
                          <a:latin typeface="Cambria Math" panose="02040503050406030204" pitchFamily="18" charset="0"/>
                          <a:cs typeface="Calibri"/>
                        </a:rPr>
                        <m:t>2−2</m:t>
                      </m:r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b="0" i="0" smtClean="0">
                              <a:latin typeface="Cambria Math" panose="02040503050406030204" pitchFamily="18" charset="0"/>
                              <a:cs typeface="Calibri"/>
                            </a:rPr>
                            <m:t>Ψ</m:t>
                          </m:r>
                        </m:e>
                        <m:sub>
                          <m:r>
                            <a:rPr lang="vi-V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1406</m:t>
                          </m:r>
                        </m:sub>
                      </m:sSub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3,8064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  <a:cs typeface="Calibri"/>
                        </a:rPr>
                        <m:t>≈2−2</m:t>
                      </m:r>
                      <m:r>
                        <m:rPr>
                          <m:sty m:val="p"/>
                        </m:rPr>
                        <a:rPr lang="vi-VN" b="0" i="0" smtClean="0">
                          <a:latin typeface="Cambria Math" panose="02040503050406030204" pitchFamily="18" charset="0"/>
                          <a:cs typeface="Calibri"/>
                        </a:rPr>
                        <m:t>Φ</m:t>
                      </m:r>
                      <m:r>
                        <a:rPr lang="vi-VN" b="0" i="1" smtClean="0">
                          <a:latin typeface="Cambria Math" panose="02040503050406030204" pitchFamily="18" charset="0"/>
                          <a:cs typeface="Calibri"/>
                        </a:rPr>
                        <m:t>(3,8064)&lt;0,01</m:t>
                      </m:r>
                    </m:oMath>
                  </m:oMathPara>
                </a14:m>
                <a:endParaRPr lang="vi-VN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4BC54-A789-1E9A-D9A2-5D5518235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198361"/>
                <a:ext cx="2667000" cy="1187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9F50C-2C73-9908-A21B-594EF1A26C50}"/>
                  </a:ext>
                </a:extLst>
              </p:cNvPr>
              <p:cNvSpPr txBox="1"/>
              <p:nvPr/>
            </p:nvSpPr>
            <p:spPr>
              <a:xfrm>
                <a:off x="5562600" y="4403322"/>
                <a:ext cx="3124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dirty="0">
                    <a:solidFill>
                      <a:srgbClr val="FF0000"/>
                    </a:solidFill>
                    <a:latin typeface="Calibri"/>
                    <a:cs typeface="Calibri"/>
                  </a:rPr>
                  <a:t>Bác bỏ được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endParaRPr lang="vi-VN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  <a:p>
                <a:pPr algn="ctr"/>
                <a:r>
                  <a:rPr lang="vi-VN" dirty="0">
                    <a:solidFill>
                      <a:srgbClr val="FF0000"/>
                    </a:solidFill>
                    <a:latin typeface="Calibri"/>
                    <a:cs typeface="Calibri"/>
                  </a:rPr>
                  <a:t>ở mức ý nghĩa 0,05 hoặc 0,01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9F50C-2C73-9908-A21B-594EF1A26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4403322"/>
                <a:ext cx="3124200" cy="646331"/>
              </a:xfrm>
              <a:prstGeom prst="rect">
                <a:avLst/>
              </a:prstGeom>
              <a:blipFill>
                <a:blip r:embed="rId5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70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5DE9-489C-3432-8966-E983277B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Phép kiểm tra tỉ lệ hợp lý tổng quát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1BE4C-1857-7726-A0E3-7B60C60742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Xét các giả thuyết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với dữ liệu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vi-VN" dirty="0"/>
              </a:p>
              <a:p>
                <a:r>
                  <a:rPr lang="vi-VN" dirty="0"/>
                  <a:t>Mô hình hợp lý nhất cho giả thuyết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vi-VN" dirty="0"/>
                  <a:t> là ước lượng hợp lý cực đại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vi-V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dirty="0"/>
              </a:p>
              <a:p>
                <a:r>
                  <a:rPr lang="vi-VN" dirty="0"/>
                  <a:t>Phép kiểm tra tỉ lệ hợp lý trở thành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≶</m:t>
                      </m:r>
                      <m:r>
                        <a:rPr lang="vi-VN" i="1" dirty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1BE4C-1857-7726-A0E3-7B60C6074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1786" b="-571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626C36-4262-A8CE-6734-43A0BCDE2F2A}"/>
                  </a:ext>
                </a:extLst>
              </p:cNvPr>
              <p:cNvSpPr txBox="1"/>
              <p:nvPr/>
            </p:nvSpPr>
            <p:spPr>
              <a:xfrm>
                <a:off x="6324600" y="3948292"/>
                <a:ext cx="2667000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vi-VN" dirty="0">
                    <a:latin typeface="Calibri"/>
                    <a:cs typeface="Calibri"/>
                  </a:rPr>
                  <a:t>So sánh mô hình tốt nhất trong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  <a:cs typeface="Calibri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vi-VN" dirty="0">
                    <a:latin typeface="Calibri"/>
                    <a:cs typeface="Calibri"/>
                  </a:rPr>
                  <a:t>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  <a:cs typeface="Calibri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endParaRPr lang="vi-VN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626C36-4262-A8CE-6734-43A0BCDE2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3948292"/>
                <a:ext cx="266700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9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>
                <a:solidFill>
                  <a:schemeClr val="tx1"/>
                </a:solidFill>
              </a:rPr>
              <a:t>Nội dung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971550"/>
                <a:ext cx="5029200" cy="3394472"/>
              </a:xfrm>
            </p:spPr>
            <p:txBody>
              <a:bodyPr/>
              <a:lstStyle/>
              <a:p>
                <a:pPr eaLnBrk="1" hangingPunct="1"/>
                <a:endParaRPr lang="vi-VN" sz="600" dirty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vi-VN" dirty="0"/>
                  <a:t>Kiểm tra giả thuyết thống kê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vi-VN" dirty="0"/>
                  <a:t>Giả thuyết không, giả thuyết thay thế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vi-VN" dirty="0"/>
                  <a:t>Các phép kiểm tra giả thuyết</a:t>
                </a:r>
              </a:p>
              <a:p>
                <a:pPr lvl="1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0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vi-VN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vi-VN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vi-VN" i="0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vi-V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971550"/>
                <a:ext cx="5029200" cy="3394472"/>
              </a:xfrm>
              <a:blipFill>
                <a:blip r:embed="rId2"/>
                <a:stretch>
                  <a:fillRect l="-2267" r="-151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8800" y="1123950"/>
            <a:ext cx="3037389" cy="34004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8915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9CB8-C85A-9757-E28B-BB5A7888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Phép kiểm tra mức độ phù hợp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66594-2505-3BF5-28DD-71FDBABADA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Phân bố đa thức: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vi-VN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Multinom</m:t>
                    </m:r>
                    <m:r>
                      <m:rPr>
                        <m:sty m:val="p"/>
                      </m:rPr>
                      <a:rPr lang="vi-VN" i="1" dirty="0" smtClean="0">
                        <a:latin typeface="Cambria Math" panose="02040503050406030204" pitchFamily="18" charset="0"/>
                      </a:rPr>
                      <m:t>ial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vi-V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vi-V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vi-V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</m:oMath>
                </a14:m>
                <a:endParaRPr lang="vi-VN" dirty="0"/>
              </a:p>
              <a:p>
                <a:r>
                  <a:rPr lang="vi-VN" dirty="0"/>
                  <a:t>Ví dụ: đếm trong 100 lần tung xúc sắc, mỗi mặt ra bao nhiêu lần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bSup>
                      <m:sSubSup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vi-V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>
                        <m:sSub>
                          <m:sSubPr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sup>
                    </m:sSubSup>
                  </m:oMath>
                </a14:m>
                <a:endParaRPr lang="vi-VN" dirty="0"/>
              </a:p>
              <a:p>
                <a:r>
                  <a:rPr lang="vi-VN" dirty="0"/>
                  <a:t>Ước lượng hợp lý cực đại: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den>
                        </m:f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den>
                        </m:f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den>
                        </m:f>
                      </m:e>
                    </m:d>
                  </m:oMath>
                </a14:m>
                <a:endParaRPr lang="vi-VN" dirty="0"/>
              </a:p>
              <a:p>
                <a:r>
                  <a:rPr lang="vi-VN" dirty="0"/>
                  <a:t>Kiểm tra giả thuyết (dữ liệu có phù hợp với bộ tham số)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vi-VN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vi-V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…</m:t>
                          </m:r>
                          <m:sSubSup>
                            <m:sSub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  <m:sup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vi-VN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66594-2505-3BF5-28DD-71FDBABAD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73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9CB8-C85A-9757-E28B-BB5A7888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Phép kiểm tra mức độ phù hợp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66594-2505-3BF5-28DD-71FDBABADA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Kiểm tra giả thuyết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vi-VN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vi-V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…</m:t>
                          </m:r>
                          <m:sSubSup>
                            <m:sSub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  <m:sup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vi-VN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vi-VN" dirty="0"/>
              </a:p>
              <a:p>
                <a:r>
                  <a:rPr lang="vi-VN" dirty="0"/>
                  <a:t>Tỉ lệ hợp lý tổng quát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b="0" i="1" dirty="0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bSup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…</m:t>
                          </m:r>
                          <m:sSubSup>
                            <m:sSubSup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sup>
                              <m:sSub>
                                <m:sSub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sup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…</m:t>
                          </m:r>
                          <m:sSup>
                            <m:sSup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sup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 dirty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sSub>
                            <m:sSub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vi-V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vi-V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sSubSup>
                                    <m:sSub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vi-V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dirty="0"/>
                  <a:t> dữ liệu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n</m:t>
                    </m:r>
                    <m:sSubSup>
                      <m:sSubSup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vi-V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dirty="0"/>
                  <a:t> kì vọng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66594-2505-3BF5-28DD-71FDBABAD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1786" b="-400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3A4026-6A58-FD48-FEAB-4BBA0705A3B7}"/>
              </a:ext>
            </a:extLst>
          </p:cNvPr>
          <p:cNvSpPr txBox="1"/>
          <p:nvPr/>
        </p:nvSpPr>
        <p:spPr>
          <a:xfrm>
            <a:off x="4343400" y="4409957"/>
            <a:ext cx="26670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vi-VN" dirty="0">
                <a:latin typeface="Calibri"/>
                <a:cs typeface="Calibri"/>
              </a:rPr>
              <a:t>So sánh dữ liệu và kì vọng</a:t>
            </a:r>
          </a:p>
        </p:txBody>
      </p:sp>
    </p:spTree>
    <p:extLst>
      <p:ext uri="{BB962C8B-B14F-4D97-AF65-F5344CB8AC3E}">
        <p14:creationId xmlns:p14="http://schemas.microsoft.com/office/powerpoint/2010/main" val="348306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0628-2901-97C6-8EC6-FE6C1D76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Phép kiểm tra mức độ phù hợp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AE1B5-F582-32BC-9518-314FDEF128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vi-V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sSubSup>
                                    <m:sSub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Sử dụng khai triển Taylor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vi-V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vi-V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vi-VN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vi-VN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vi-V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r>
                  <a:rPr lang="vi-VN" dirty="0"/>
                  <a:t> được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vi-VN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d>
                            <m:dPr>
                              <m:ctrlPr>
                                <a:rPr lang="vi-VN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vi-VN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bSup>
                                <m:sSubSupPr>
                                  <m:ctrlPr>
                                    <a:rPr lang="vi-VN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vi-VN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vi-VN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f>
                            <m:f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sSubSup>
                                        <m:sSubSup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  <m:sup>
                                          <m: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bSup>
                                <m:sSubSup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f>
                            <m:f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sSubSup>
                                        <m:sSubSup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  <m:sup>
                                          <m: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bSup>
                                <m:sSubSup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do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vi-VN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  <m:e>
                        <m:d>
                          <m:dPr>
                            <m:ctrlPr>
                              <a:rPr lang="vi-VN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vi-VN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sSubSup>
                              <m:sSubSupPr>
                                <m:ctrlPr>
                                  <a:rPr lang="vi-VN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vi-VN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a:rPr lang="vi-VN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vi-VN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AE1B5-F582-32BC-9518-314FDEF12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32500" b="-3321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43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E20628-2901-97C6-8EC6-FE6C1D7661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Phép kiểm tra</a:t>
                </a:r>
                <a:r>
                  <a:rPr lang="vi-V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E20628-2901-97C6-8EC6-FE6C1D7661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AE1B5-F582-32BC-9518-314FDEF128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f>
                            <m:f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sSubSup>
                                        <m:sSubSup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  <m:sup>
                                          <m: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bSup>
                                <m:sSubSup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vi-VN" b="0" dirty="0"/>
              </a:p>
              <a:p>
                <a:r>
                  <a:rPr lang="vi-VN" dirty="0"/>
                  <a:t>Thống kê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vi-VN" dirty="0"/>
                  <a:t> có phân bố xấp xỉ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vi-VN" dirty="0"/>
                  <a:t> với số bậc tự do 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vi-V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vi-VN" dirty="0"/>
              </a:p>
              <a:p>
                <a:r>
                  <a:rPr lang="vi-VN" dirty="0"/>
                  <a:t>Bác bỏ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khi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vi-V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sSubSup>
                                    <m:sSub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−1,1−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AE1B5-F582-32BC-9518-314FDEF12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9" t="-32500" b="-3714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3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2155-D8DB-310D-A1AA-6C4E400D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D377F-CB10-2130-2123-703AB2B5B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vi-VN" b="0" dirty="0"/>
              </a:p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Bác bỏ khi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vi-V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vi-V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sSub>
                            <m:sSubPr>
                              <m:ctrlPr>
                                <a:rPr lang="vi-V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vi-V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vi-V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sz="2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vi-VN" sz="20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vi-VN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sSubSup>
                                    <m:sSubSupPr>
                                      <m:ctrlP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vi-VN" sz="2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r>
                        <a:rPr lang="vi-V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&gt;11,345</m:t>
                      </m:r>
                    </m:oMath>
                  </m:oMathPara>
                </a14:m>
                <a:endParaRPr lang="vi-V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D377F-CB10-2130-2123-703AB2B5B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2" t="-1071" b="-39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7514C65-FF94-CA90-992A-45C5515D61AB}"/>
              </a:ext>
            </a:extLst>
          </p:cNvPr>
          <p:cNvGrpSpPr/>
          <p:nvPr/>
        </p:nvGrpSpPr>
        <p:grpSpPr>
          <a:xfrm>
            <a:off x="3352800" y="8100"/>
            <a:ext cx="5804691" cy="5127299"/>
            <a:chOff x="3334691" y="-1"/>
            <a:chExt cx="5804691" cy="5127299"/>
          </a:xfrm>
        </p:grpSpPr>
        <p:pic>
          <p:nvPicPr>
            <p:cNvPr id="5" name="Picture 2" descr="Chi_Sq_formula_3">
              <a:extLst>
                <a:ext uri="{FF2B5EF4-FFF2-40B4-BE49-F238E27FC236}">
                  <a16:creationId xmlns:a16="http://schemas.microsoft.com/office/drawing/2014/main" id="{DCD762E9-4FFA-37B9-C3C1-6E2AEC2838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25"/>
            <a:stretch/>
          </p:blipFill>
          <p:spPr bwMode="auto">
            <a:xfrm>
              <a:off x="3334691" y="-1"/>
              <a:ext cx="5804691" cy="5127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75ABFD-2B24-C282-E6F5-44136877AFE5}"/>
                </a:ext>
              </a:extLst>
            </p:cNvPr>
            <p:cNvGrpSpPr/>
            <p:nvPr/>
          </p:nvGrpSpPr>
          <p:grpSpPr>
            <a:xfrm>
              <a:off x="3334691" y="16201"/>
              <a:ext cx="5796442" cy="2577973"/>
              <a:chOff x="3334691" y="16201"/>
              <a:chExt cx="5796442" cy="257797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416B039-964C-8A16-E161-E59A410654E2}"/>
                  </a:ext>
                </a:extLst>
              </p:cNvPr>
              <p:cNvSpPr/>
              <p:nvPr/>
            </p:nvSpPr>
            <p:spPr>
              <a:xfrm>
                <a:off x="4630091" y="2289374"/>
                <a:ext cx="685800" cy="304800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F93BF09-A1CA-D91A-9CD3-03F3736F9C1C}"/>
                      </a:ext>
                    </a:extLst>
                  </p:cNvPr>
                  <p:cNvSpPr txBox="1"/>
                  <p:nvPr/>
                </p:nvSpPr>
                <p:spPr>
                  <a:xfrm>
                    <a:off x="3334691" y="16201"/>
                    <a:ext cx="5733109" cy="830997"/>
                  </a:xfrm>
                  <a:prstGeom prst="rect">
                    <a:avLst/>
                  </a:prstGeom>
                  <a:solidFill>
                    <a:srgbClr val="EBF4F8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vi-VN" sz="2400" dirty="0">
                        <a:latin typeface="Calibri"/>
                        <a:cs typeface="Calibri"/>
                      </a:rPr>
                      <a:t>Bảng giá trị của phân bố Chi-bình phương với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  <a:cs typeface="Calibri"/>
                          </a:rPr>
                          <m:t>d</m:t>
                        </m:r>
                      </m:oMath>
                    </a14:m>
                    <a:r>
                      <a:rPr lang="vi-VN" sz="2400" dirty="0">
                        <a:latin typeface="Calibri"/>
                        <a:cs typeface="Calibri"/>
                      </a:rPr>
                      <a:t> bậc tự do</a:t>
                    </a: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1CEA963-29D5-6EC9-B937-EDA1C7B915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4691" y="16201"/>
                    <a:ext cx="5733109" cy="830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061" b="-15152"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855F-59DC-C719-082C-357E56B65B44}"/>
                  </a:ext>
                </a:extLst>
              </p:cNvPr>
              <p:cNvSpPr txBox="1"/>
              <p:nvPr/>
            </p:nvSpPr>
            <p:spPr>
              <a:xfrm>
                <a:off x="3398024" y="786147"/>
                <a:ext cx="5733109" cy="400110"/>
              </a:xfrm>
              <a:prstGeom prst="rect">
                <a:avLst/>
              </a:prstGeom>
              <a:solidFill>
                <a:srgbClr val="EBF4F8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000" dirty="0">
                    <a:latin typeface="Calibri"/>
                    <a:cs typeface="Calibri"/>
                  </a:rPr>
                  <a:t>Xác suất vượt quá giá trị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8469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99FE-DA55-36FB-9701-75642913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Phép kiểm tra tính độc lập trong bảng tương quan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00420-03C9-7868-5886-F2A08E640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Phép kiểm 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vi-VN" dirty="0"/>
                  <a:t> cho phép kiểm tra tính độc lập của các yếu tố mà chúng ta quan tâm</a:t>
                </a:r>
              </a:p>
              <a:p>
                <a:r>
                  <a:rPr lang="vi-VN" dirty="0"/>
                  <a:t>Ví dụ: muốn kiểm tra xem </a:t>
                </a:r>
                <a:r>
                  <a:rPr lang="vi-VN" dirty="0">
                    <a:solidFill>
                      <a:srgbClr val="00B050"/>
                    </a:solidFill>
                  </a:rPr>
                  <a:t>giới tính (nam, nữ) </a:t>
                </a:r>
                <a:r>
                  <a:rPr lang="vi-VN" dirty="0"/>
                  <a:t>có độc lập với </a:t>
                </a:r>
                <a:r>
                  <a:rPr lang="vi-VN" dirty="0">
                    <a:solidFill>
                      <a:srgbClr val="00B050"/>
                    </a:solidFill>
                  </a:rPr>
                  <a:t>lựa chọn học hành (trường công, trường tư, trường bán công)</a:t>
                </a:r>
              </a:p>
              <a:p>
                <a:pPr lvl="1"/>
                <a:r>
                  <a:rPr lang="vi-VN" dirty="0"/>
                  <a:t>Thu thập dữ liệu từ nhiều người theo các yếu tố giới tính và lựa chọn học hành được </a:t>
                </a:r>
                <a:r>
                  <a:rPr lang="vi-VN" b="1" i="1" dirty="0">
                    <a:solidFill>
                      <a:srgbClr val="FF0000"/>
                    </a:solidFill>
                  </a:rPr>
                  <a:t>bảng tương quan</a:t>
                </a:r>
              </a:p>
              <a:p>
                <a:pPr marL="342891" lvl="1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00420-03C9-7868-5886-F2A08E640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9" t="-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FD8D23-0E6D-29B7-BF11-B5F690EB1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43152"/>
              </p:ext>
            </p:extLst>
          </p:nvPr>
        </p:nvGraphicFramePr>
        <p:xfrm>
          <a:off x="1295400" y="3409950"/>
          <a:ext cx="6553200" cy="1630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111785347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3998567274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573052016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49723995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354783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Giới tính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công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tư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bán công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Tổng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1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Nam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45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Nữ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49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Tổng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420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88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0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99FE-DA55-36FB-9701-75642913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Phép kiểm tra tính độc lập trong bảng tương quan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00420-03C9-7868-5886-F2A08E640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617245"/>
                <a:ext cx="8534400" cy="2011905"/>
              </a:xfrm>
            </p:spPr>
            <p:txBody>
              <a:bodyPr/>
              <a:lstStyle/>
              <a:p>
                <a:r>
                  <a:rPr lang="vi-VN" dirty="0"/>
                  <a:t>Ý tưởng: 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vi-VN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vi-VN" dirty="0"/>
                  <a:t> độc lập xác suất thì 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vi-V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</m:oMath>
                </a14:m>
                <a:endParaRPr lang="vi-VN" dirty="0"/>
              </a:p>
              <a:p>
                <a:r>
                  <a:rPr lang="vi-VN" dirty="0"/>
                  <a:t>Ví dụ: 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</m:t>
                        </m:r>
                        <m:r>
                          <m:rPr>
                            <m:sty m:val="p"/>
                          </m:rPr>
                          <a:rPr lang="vi-V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</m:t>
                        </m:r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ườ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ng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ô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ng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240</m:t>
                        </m:r>
                      </m:num>
                      <m:den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440</m:t>
                        </m:r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</m:num>
                      <m:den>
                        <m:r>
                          <a:rPr 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440</m:t>
                        </m:r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×440=109</m:t>
                    </m:r>
                  </m:oMath>
                </a14:m>
                <a:endParaRPr lang="vi-VN" dirty="0"/>
              </a:p>
              <a:p>
                <a:r>
                  <a:rPr lang="vi-VN" dirty="0"/>
                  <a:t>Các số màu </a:t>
                </a:r>
                <a:r>
                  <a:rPr lang="vi-VN" dirty="0">
                    <a:solidFill>
                      <a:srgbClr val="FF0000"/>
                    </a:solidFill>
                  </a:rPr>
                  <a:t>đỏ</a:t>
                </a:r>
                <a:r>
                  <a:rPr lang="vi-VN" dirty="0"/>
                  <a:t> là kì vọng nếu độc lập xác suất (</a:t>
                </a:r>
                <a:r>
                  <a:rPr lang="vi-VN" dirty="0">
                    <a:solidFill>
                      <a:srgbClr val="FF0000"/>
                    </a:solidFill>
                  </a:rPr>
                  <a:t>expectation - E</a:t>
                </a:r>
                <a:r>
                  <a:rPr lang="vi-VN" dirty="0"/>
                  <a:t>)</a:t>
                </a:r>
              </a:p>
              <a:p>
                <a:r>
                  <a:rPr lang="vi-VN" dirty="0"/>
                  <a:t>Các số màu </a:t>
                </a:r>
                <a:r>
                  <a:rPr lang="vi-VN" dirty="0">
                    <a:solidFill>
                      <a:schemeClr val="tx1"/>
                    </a:solidFill>
                  </a:rPr>
                  <a:t>đen</a:t>
                </a:r>
                <a:r>
                  <a:rPr lang="vi-VN" dirty="0"/>
                  <a:t> là dữ liệu thực tế quan sát (</a:t>
                </a:r>
                <a:r>
                  <a:rPr lang="vi-VN" dirty="0">
                    <a:solidFill>
                      <a:schemeClr val="tx1"/>
                    </a:solidFill>
                  </a:rPr>
                  <a:t>observation - O</a:t>
                </a:r>
                <a:r>
                  <a:rPr lang="vi-VN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00420-03C9-7868-5886-F2A08E640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617245"/>
                <a:ext cx="8534400" cy="2011905"/>
              </a:xfrm>
              <a:blipFill>
                <a:blip r:embed="rId2"/>
                <a:stretch>
                  <a:fillRect l="-1339" t="-625" b="-625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FD8D23-0E6D-29B7-BF11-B5F690EB1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439370"/>
              </p:ext>
            </p:extLst>
          </p:nvPr>
        </p:nvGraphicFramePr>
        <p:xfrm>
          <a:off x="1295400" y="952038"/>
          <a:ext cx="6553200" cy="1630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111785347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3998567274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573052016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49723995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354783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Giới tính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công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tư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bán công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Tổng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1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Nam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100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70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30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22,72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45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Nữ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140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60 / </a:t>
                      </a:r>
                      <a:r>
                        <a:rPr lang="vi-VN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20 / </a:t>
                      </a:r>
                      <a:r>
                        <a:rPr lang="vi-VN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49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Tổng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440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88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2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9B99FE-DA55-36FB-9701-7564291333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Phép kiểm tra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9B99FE-DA55-36FB-9701-756429133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00420-03C9-7868-5886-F2A08E640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582718"/>
                <a:ext cx="5791200" cy="2011905"/>
              </a:xfrm>
            </p:spPr>
            <p:txBody>
              <a:bodyPr/>
              <a:lstStyle/>
              <a:p>
                <a:r>
                  <a:rPr lang="vi-VN" sz="2000" dirty="0"/>
                  <a:t>Lập thống kê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vi-V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vi-V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vi-V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vi-V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b>
                                      </m:sSub>
                                      <m:r>
                                        <a:rPr lang="vi-V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vi-V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vi-V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den>
                          </m:f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</m:e>
                      </m:nary>
                      <m:sSup>
                        <m:sSupPr>
                          <m:ctrl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:r>
                  <a:rPr lang="vi-VN" sz="2000" dirty="0"/>
                  <a:t>là phân bố Chi-square với số bậc tự do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vi-VN" sz="20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vi-VN" sz="2000" dirty="0"/>
                  <a:t> là số hàng,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vi-VN" sz="2000" dirty="0"/>
                  <a:t> là số cột của bảng</a:t>
                </a:r>
              </a:p>
              <a:p>
                <a:pPr marL="0" indent="0">
                  <a:buNone/>
                </a:pPr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00420-03C9-7868-5886-F2A08E640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582718"/>
                <a:ext cx="5791200" cy="2011905"/>
              </a:xfrm>
              <a:blipFill>
                <a:blip r:embed="rId3"/>
                <a:stretch>
                  <a:fillRect l="-1532" t="-32704" b="-3584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FD8D23-0E6D-29B7-BF11-B5F690EB1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83294"/>
              </p:ext>
            </p:extLst>
          </p:nvPr>
        </p:nvGraphicFramePr>
        <p:xfrm>
          <a:off x="1295400" y="895350"/>
          <a:ext cx="6553200" cy="1630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111785347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3998567274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573052016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49723995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354783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Giới tính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công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tư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bán công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Tổng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1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Nam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100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70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30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22,72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45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Nữ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140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60 / </a:t>
                      </a:r>
                      <a:r>
                        <a:rPr lang="vi-VN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20 / </a:t>
                      </a:r>
                      <a:r>
                        <a:rPr lang="vi-VN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49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Tổng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440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88975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045473A-A996-3C69-86F4-32A17EB17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600" y="2849541"/>
            <a:ext cx="3017859" cy="20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9B99FE-DA55-36FB-9701-7564291333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 dirty="0"/>
                  <a:t>Phép kiểm tra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9B99FE-DA55-36FB-9701-756429133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00420-03C9-7868-5886-F2A08E640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582718"/>
                <a:ext cx="6172200" cy="2011905"/>
              </a:xfrm>
            </p:spPr>
            <p:txBody>
              <a:bodyPr/>
              <a:lstStyle/>
              <a:p>
                <a:r>
                  <a:rPr lang="vi-VN" sz="2000" dirty="0"/>
                  <a:t>Lập thống kê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vi-V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vi-V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vi-V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vi-V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b>
                                      </m:sSub>
                                      <m:r>
                                        <a:rPr lang="vi-V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vi-V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vi-V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den>
                          </m:f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vi-V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9,837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2−1</m:t>
                              </m:r>
                            </m:e>
                          </m:d>
                          <m:d>
                            <m:d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3−1</m:t>
                              </m:r>
                            </m:e>
                          </m:d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:r>
                  <a:rPr lang="vi-VN" sz="2000" dirty="0"/>
                  <a:t>là phân bố Chi-square với số bậc tự do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E00420-03C9-7868-5886-F2A08E640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582718"/>
                <a:ext cx="6172200" cy="2011905"/>
              </a:xfrm>
              <a:blipFill>
                <a:blip r:embed="rId3"/>
                <a:stretch>
                  <a:fillRect l="-1437" t="-32704" b="-3584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FD8D23-0E6D-29B7-BF11-B5F690EB11AD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895350"/>
          <a:ext cx="6553200" cy="1630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111785347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3998567274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573052016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49723995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354783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Giới tính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công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tư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Trường bán công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Tổng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1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Nam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100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70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30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22,72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45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Nữ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140 / </a:t>
                      </a: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60 / </a:t>
                      </a:r>
                      <a:r>
                        <a:rPr lang="vi-VN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20 / </a:t>
                      </a:r>
                      <a:r>
                        <a:rPr lang="vi-VN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49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Tổng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440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88975"/>
                  </a:ext>
                </a:extLst>
              </a:tr>
            </a:tbl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B5DF8C95-EBC5-4A5F-949A-C4E64ED8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600" y="2849541"/>
            <a:ext cx="3017859" cy="20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24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C430-AF6A-76E9-6A05-7CADF1C2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48935-D8AF-F045-3CE4-A15B047041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758" y="1581150"/>
                <a:ext cx="3021642" cy="30134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vi-V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=9,837&gt;5,991</m:t>
                      </m:r>
                    </m:oMath>
                  </m:oMathPara>
                </a14:m>
                <a:endParaRPr lang="vi-VN" sz="2400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vi-VN" sz="24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vi-VN" sz="2400" dirty="0">
                    <a:solidFill>
                      <a:srgbClr val="FF0000"/>
                    </a:solidFill>
                  </a:rPr>
                  <a:t>Bác bỏ giả thuyết </a:t>
                </a:r>
                <a:br>
                  <a:rPr lang="vi-VN" sz="24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vi-V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sz="2400" dirty="0">
                    <a:solidFill>
                      <a:srgbClr val="FF0000"/>
                    </a:solidFill>
                  </a:rPr>
                  <a:t>: giới tính độc lập với lựa chọn trường ở mức ý nghĩa 0,05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48935-D8AF-F045-3CE4-A15B04704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758" y="1581150"/>
                <a:ext cx="3021642" cy="3013473"/>
              </a:xfrm>
              <a:blipFill>
                <a:blip r:embed="rId2"/>
                <a:stretch>
                  <a:fillRect l="-833" r="-33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F9B50C3-0AC2-8E88-30BF-9B901F944FAE}"/>
              </a:ext>
            </a:extLst>
          </p:cNvPr>
          <p:cNvGrpSpPr/>
          <p:nvPr/>
        </p:nvGrpSpPr>
        <p:grpSpPr>
          <a:xfrm>
            <a:off x="3334691" y="-1"/>
            <a:ext cx="5804691" cy="5127299"/>
            <a:chOff x="3334691" y="-1"/>
            <a:chExt cx="5804691" cy="5127299"/>
          </a:xfrm>
        </p:grpSpPr>
        <p:pic>
          <p:nvPicPr>
            <p:cNvPr id="4" name="Picture 2" descr="Chi_Sq_formula_3">
              <a:extLst>
                <a:ext uri="{FF2B5EF4-FFF2-40B4-BE49-F238E27FC236}">
                  <a16:creationId xmlns:a16="http://schemas.microsoft.com/office/drawing/2014/main" id="{2F4208A0-476E-5BE5-96B5-FF51A02E70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25"/>
            <a:stretch/>
          </p:blipFill>
          <p:spPr bwMode="auto">
            <a:xfrm>
              <a:off x="3334691" y="-1"/>
              <a:ext cx="5804691" cy="5127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A14CFC-8ED1-208C-1973-604BAE335ED0}"/>
                </a:ext>
              </a:extLst>
            </p:cNvPr>
            <p:cNvGrpSpPr/>
            <p:nvPr/>
          </p:nvGrpSpPr>
          <p:grpSpPr>
            <a:xfrm>
              <a:off x="3334691" y="16201"/>
              <a:ext cx="5796442" cy="2214026"/>
              <a:chOff x="3334691" y="16201"/>
              <a:chExt cx="5796442" cy="221402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E87ABA-4A6B-5FA3-B8CC-01E5E6FEAC52}"/>
                  </a:ext>
                </a:extLst>
              </p:cNvPr>
              <p:cNvSpPr/>
              <p:nvPr/>
            </p:nvSpPr>
            <p:spPr>
              <a:xfrm>
                <a:off x="4039518" y="1925427"/>
                <a:ext cx="533400" cy="304800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CC9264F-82CC-F0E6-D2FE-BCA330FA5CF1}"/>
                      </a:ext>
                    </a:extLst>
                  </p:cNvPr>
                  <p:cNvSpPr txBox="1"/>
                  <p:nvPr/>
                </p:nvSpPr>
                <p:spPr>
                  <a:xfrm>
                    <a:off x="3334691" y="16201"/>
                    <a:ext cx="5733109" cy="830997"/>
                  </a:xfrm>
                  <a:prstGeom prst="rect">
                    <a:avLst/>
                  </a:prstGeom>
                  <a:solidFill>
                    <a:srgbClr val="EBF4F8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vi-VN" sz="2400" dirty="0">
                        <a:latin typeface="Calibri"/>
                        <a:cs typeface="Calibri"/>
                      </a:rPr>
                      <a:t>Bảng giá trị của phân bố Chi-bình phương với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  <a:cs typeface="Calibri"/>
                          </a:rPr>
                          <m:t>d</m:t>
                        </m:r>
                      </m:oMath>
                    </a14:m>
                    <a:r>
                      <a:rPr lang="vi-VN" sz="2400" dirty="0">
                        <a:latin typeface="Calibri"/>
                        <a:cs typeface="Calibri"/>
                      </a:rPr>
                      <a:t> bậc tự do</a:t>
                    </a: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1CEA963-29D5-6EC9-B937-EDA1C7B915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4691" y="16201"/>
                    <a:ext cx="5733109" cy="830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061" b="-15152"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F8FBD9-9604-F985-F2C6-BCB46F42BEC5}"/>
                  </a:ext>
                </a:extLst>
              </p:cNvPr>
              <p:cNvSpPr txBox="1"/>
              <p:nvPr/>
            </p:nvSpPr>
            <p:spPr>
              <a:xfrm>
                <a:off x="3398024" y="786147"/>
                <a:ext cx="5733109" cy="400110"/>
              </a:xfrm>
              <a:prstGeom prst="rect">
                <a:avLst/>
              </a:prstGeom>
              <a:solidFill>
                <a:srgbClr val="EBF4F8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000" dirty="0">
                    <a:latin typeface="Calibri"/>
                    <a:cs typeface="Calibri"/>
                  </a:rPr>
                  <a:t>Xác suất vượt quá giá trị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6790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04F7A-0E22-00F3-3F6B-76112C2E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toán kiểm tra giả thuyết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F7BB1-CB3B-1310-DC19-3AD232D15D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vi-VN" dirty="0"/>
                  <a:t>Giả thuyết không: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vi-VN" dirty="0"/>
              </a:p>
              <a:p>
                <a:pPr lvl="1">
                  <a:lnSpc>
                    <a:spcPct val="120000"/>
                  </a:lnSpc>
                </a:pPr>
                <a:r>
                  <a:rPr lang="vi-VN" dirty="0"/>
                  <a:t>Thường đại diện cho một mệnh đề đang được coi là đúng (thường thức)</a:t>
                </a:r>
              </a:p>
              <a:p>
                <a:pPr>
                  <a:lnSpc>
                    <a:spcPct val="120000"/>
                  </a:lnSpc>
                </a:pPr>
                <a:r>
                  <a:rPr lang="vi-VN" dirty="0"/>
                  <a:t>Giả thuyết thay thế: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vi-VN" dirty="0"/>
                  <a:t> 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lang="vi-VN" dirty="0"/>
              </a:p>
              <a:p>
                <a:pPr lvl="1">
                  <a:lnSpc>
                    <a:spcPct val="120000"/>
                  </a:lnSpc>
                </a:pPr>
                <a:r>
                  <a:rPr lang="vi-VN" dirty="0"/>
                  <a:t>Thường đại diện cho một phát hiện, phát kiến mới</a:t>
                </a:r>
              </a:p>
              <a:p>
                <a:pPr>
                  <a:lnSpc>
                    <a:spcPct val="120000"/>
                  </a:lnSpc>
                </a:pPr>
                <a:r>
                  <a:rPr lang="vi-VN" dirty="0"/>
                  <a:t>Nếu dữ liệu thu thập được đủ chắc chắn để </a:t>
                </a:r>
                <a:r>
                  <a:rPr lang="vi-VN" dirty="0">
                    <a:solidFill>
                      <a:srgbClr val="FF0000"/>
                    </a:solidFill>
                  </a:rPr>
                  <a:t>bác bỏ (reject)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vi-VN" dirty="0"/>
              </a:p>
              <a:p>
                <a:pPr lvl="1">
                  <a:lnSpc>
                    <a:spcPct val="120000"/>
                  </a:lnSpc>
                </a:pPr>
                <a:r>
                  <a:rPr lang="vi-VN" dirty="0"/>
                  <a:t>Ta nói: phát kiến mới có ý nghĩa thống kê (statistical significance)</a:t>
                </a:r>
              </a:p>
              <a:p>
                <a:pPr>
                  <a:lnSpc>
                    <a:spcPct val="120000"/>
                  </a:lnSpc>
                </a:pPr>
                <a:r>
                  <a:rPr lang="vi-VN" dirty="0"/>
                  <a:t>Nếu dữ liệu thu thập được </a:t>
                </a:r>
                <a:r>
                  <a:rPr lang="vi-VN" dirty="0">
                    <a:solidFill>
                      <a:srgbClr val="FF0000"/>
                    </a:solidFill>
                  </a:rPr>
                  <a:t>không đủ để bác bỏ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(fail to reject)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vi-VN" dirty="0"/>
                  <a:t>Ta nói: không thể bác bỏ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dựa trên dữ liệu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F7BB1-CB3B-1310-DC19-3AD232D15D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357" r="-1042" b="-1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5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5095-1B8E-AEB9-199B-5B1284C3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Góc nhìn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78243-9CF6-E2B1-B7B8-D06A80983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Giả thuyết không: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, giả thuyết thay thế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vi-VN" dirty="0"/>
              </a:p>
              <a:p>
                <a:r>
                  <a:rPr lang="vi-VN" dirty="0"/>
                  <a:t>Xác suất tiên nghiệm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vi-VN" dirty="0"/>
                  <a:t> và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vi-VN" dirty="0"/>
              </a:p>
              <a:p>
                <a:r>
                  <a:rPr lang="vi-VN" dirty="0"/>
                  <a:t>Sự hợp lý của dữ liệu đối với từng giả thuyết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vi-V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dirty="0"/>
              </a:p>
              <a:p>
                <a:r>
                  <a:rPr lang="vi-VN" dirty="0"/>
                  <a:t>Xác suất hậu nghiệm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vi-VN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den>
                      </m:f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vi-VN" dirty="0"/>
              </a:p>
              <a:p>
                <a:r>
                  <a:rPr lang="vi-VN" dirty="0"/>
                  <a:t>Tìm giả thuyết có khả năng xảy ra cao hơn 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den>
                      </m:f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vi-V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≶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78243-9CF6-E2B1-B7B8-D06A80983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9" t="-1429" b="-16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2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2BF5-17C1-D942-F5FC-C2B124E6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Tỉ lệ hợp lý (Likelihood Ratio)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25E55-AF5C-DB5C-B0CF-01F60EA8E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Tìm giả thuyết có khả năng xảy ra cao hơn 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den>
                      </m:f>
                      <m:r>
                        <a:rPr lang="vi-V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≶1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r>
                  <a:rPr lang="vi-VN" dirty="0"/>
                  <a:t>Tương đương với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≶</m:t>
                      </m:r>
                      <m:f>
                        <m:f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lnP</m:t>
                      </m:r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sSub>
                            <m:sSub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vi-V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lnP</m:t>
                      </m:r>
                      <m:d>
                        <m:dPr>
                          <m:ctrlPr>
                            <a:rPr lang="vi-V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sSub>
                            <m:sSubPr>
                              <m:ctrlPr>
                                <a:rPr lang="vi-V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vi-V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≶</m:t>
                      </m:r>
                      <m:r>
                        <m:rPr>
                          <m:sty m:val="p"/>
                        </m:rPr>
                        <a:rPr lang="vi-V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vi-V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LR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sSub>
                              <m:sSubPr>
                                <m:ctrl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vi-V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sSub>
                              <m:sSubPr>
                                <m:ctrl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vi-VN" dirty="0"/>
                  <a:t> gọi là tỉ lệ hợp lý của hai giả thuyết</a:t>
                </a:r>
              </a:p>
              <a:p>
                <a:r>
                  <a:rPr lang="vi-VN" dirty="0">
                    <a:solidFill>
                      <a:srgbClr val="FF0000"/>
                    </a:solidFill>
                  </a:rPr>
                  <a:t>Phép kiểm tra giả thuyết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vi-VN" dirty="0">
                    <a:solidFill>
                      <a:srgbClr val="FF0000"/>
                    </a:solidFill>
                  </a:rPr>
                  <a:t> so sánh tỉ lệ hợp lý với ngưỡng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25E55-AF5C-DB5C-B0CF-01F60EA8E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8" t="-178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Line Callout 1 3">
                <a:extLst>
                  <a:ext uri="{FF2B5EF4-FFF2-40B4-BE49-F238E27FC236}">
                    <a16:creationId xmlns:a16="http://schemas.microsoft.com/office/drawing/2014/main" id="{48E52C19-6EAB-2FBB-9777-0369A6B156A4}"/>
                  </a:ext>
                </a:extLst>
              </p:cNvPr>
              <p:cNvSpPr/>
              <p:nvPr/>
            </p:nvSpPr>
            <p:spPr>
              <a:xfrm>
                <a:off x="6705600" y="2266950"/>
                <a:ext cx="2286000" cy="1676400"/>
              </a:xfrm>
              <a:prstGeom prst="borderCallout1">
                <a:avLst>
                  <a:gd name="adj1" fmla="val 107469"/>
                  <a:gd name="adj2" fmla="val 49594"/>
                  <a:gd name="adj3" fmla="val 142730"/>
                  <a:gd name="adj4" fmla="val 44944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vi-VN" dirty="0"/>
                  <a:t>Bác bỏ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khi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LR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vi-VN" dirty="0"/>
              </a:p>
              <a:p>
                <a:pPr algn="ctr"/>
                <a:r>
                  <a:rPr lang="vi-VN" dirty="0"/>
                  <a:t>Không bác bỏ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khi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LR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vi-VN" i="1" dirty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vi-VN" dirty="0"/>
              </a:p>
              <a:p>
                <a:pPr algn="ctr"/>
                <a:endParaRPr lang="vi-VN" dirty="0"/>
              </a:p>
            </p:txBody>
          </p:sp>
        </mc:Choice>
        <mc:Fallback xmlns="">
          <p:sp>
            <p:nvSpPr>
              <p:cNvPr id="4" name="Line Callout 1 3">
                <a:extLst>
                  <a:ext uri="{FF2B5EF4-FFF2-40B4-BE49-F238E27FC236}">
                    <a16:creationId xmlns:a16="http://schemas.microsoft.com/office/drawing/2014/main" id="{48E52C19-6EAB-2FBB-9777-0369A6B15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266950"/>
                <a:ext cx="2286000" cy="1676400"/>
              </a:xfrm>
              <a:prstGeom prst="borderCallout1">
                <a:avLst>
                  <a:gd name="adj1" fmla="val 107469"/>
                  <a:gd name="adj2" fmla="val 49594"/>
                  <a:gd name="adj3" fmla="val 142730"/>
                  <a:gd name="adj4" fmla="val 44944"/>
                </a:avLst>
              </a:prstGeom>
              <a:blipFill>
                <a:blip r:embed="rId3"/>
                <a:stretch>
                  <a:fillRect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2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A93C-A519-9566-E435-D76852F2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xúc sắc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A4567-31E1-ADFF-5A31-68312AF92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sz="2000" dirty="0"/>
                  <a:t>Giả sử có 2 khả năng: </a:t>
                </a:r>
                <a:endParaRPr lang="vi-VN" sz="2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sz="20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sz="2000" dirty="0"/>
                  <a:t> xúc sắc cân bằng,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0,5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  <m:sSup>
                      <m:sSup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0,5</m:t>
                        </m:r>
                      </m:e>
                      <m:sup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endParaRPr lang="vi-VN" sz="20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sz="2000" dirty="0"/>
                  <a:t> xúc sắc lệch,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vi-V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vi-VN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vi-VN" sz="20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(1/3)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  <m:sSup>
                      <m:sSupPr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b="0" i="1" dirty="0" smtClean="0">
                            <a:latin typeface="Cambria Math" panose="02040503050406030204" pitchFamily="18" charset="0"/>
                          </a:rPr>
                          <m:t>(2/3)</m:t>
                        </m:r>
                      </m:e>
                      <m:sup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</m:oMath>
                </a14:m>
                <a:endParaRPr lang="vi-VN" sz="2000" dirty="0"/>
              </a:p>
              <a:p>
                <a:r>
                  <a:rPr lang="vi-VN" sz="2000" dirty="0"/>
                  <a:t>Dữ liệu: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vi-VN" sz="2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sz="2000" dirty="0"/>
                  <a:t>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vi-VN" sz="2000" dirty="0"/>
                  <a:t> lần tung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000" b="0" i="1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vi-VN" sz="2000" dirty="0"/>
                  <a:t> lần ngửa, </a:t>
                </a:r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10−</m:t>
                    </m:r>
                    <m:r>
                      <m:rPr>
                        <m:sty m:val="p"/>
                      </m:rPr>
                      <a:rPr lang="vi-VN" sz="2000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vi-VN" sz="2000" dirty="0"/>
                  <a:t> lần sấp.</a:t>
                </a:r>
              </a:p>
              <a:p>
                <a:r>
                  <a:rPr lang="vi-VN" sz="2000" dirty="0"/>
                  <a:t>Tỉ lệ hợp lý là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b="0" i="1" dirty="0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(1/3)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p>
                            <m:sSupPr>
                              <m:ctrl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(2/3)</m:t>
                              </m:r>
                            </m:e>
                            <m:sup>
                              <m: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10−</m:t>
                              </m:r>
                              <m:r>
                                <m:rPr>
                                  <m:sty m:val="p"/>
                                </m:rPr>
                                <a:rPr lang="vi-VN" sz="2000" i="1" dirty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  <m:sup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vi-V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kln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i="1" dirty="0">
                              <a:latin typeface="Cambria Math" panose="02040503050406030204" pitchFamily="18" charset="0"/>
                            </a:rPr>
                            <m:t>1/3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i="1" dirty="0">
                              <a:latin typeface="Cambria Math" panose="02040503050406030204" pitchFamily="18" charset="0"/>
                            </a:rPr>
                            <m:t>10−</m:t>
                          </m:r>
                          <m:r>
                            <m:rPr>
                              <m:sty m:val="p"/>
                            </m:rPr>
                            <a:rPr lang="vi-VN" sz="20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vi-V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i="1" dirty="0">
                              <a:latin typeface="Cambria Math" panose="02040503050406030204" pitchFamily="18" charset="0"/>
                            </a:rPr>
                            <m:t>2/3</m:t>
                          </m:r>
                        </m:e>
                      </m:d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−10 </m:t>
                      </m:r>
                      <m:r>
                        <m:rPr>
                          <m:sty m:val="p"/>
                        </m:rPr>
                        <a:rPr lang="vi-VN" sz="2000" i="1" dirty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0,5</m:t>
                          </m:r>
                        </m:e>
                      </m:d>
                    </m:oMath>
                  </m:oMathPara>
                </a14:m>
                <a:endParaRPr lang="vi-V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A4567-31E1-ADFF-5A31-68312AF92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3" t="-107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A3D67F-CC40-197F-6C63-E42CAAF7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321722"/>
              </p:ext>
            </p:extLst>
          </p:nvPr>
        </p:nvGraphicFramePr>
        <p:xfrm>
          <a:off x="304800" y="3943350"/>
          <a:ext cx="85344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408545541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37524461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70408892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6960154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25516711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81783135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77278621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791991413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12848278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42036085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92496823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902771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k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1945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log-LR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2.8768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2.1837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1.4905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0.7974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0.1042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-0.5889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-1.2821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-1.9752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-2.6684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-3.3615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-4.0547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3000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17.7577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8.8789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 dirty="0">
                          <a:effectLst/>
                        </a:rPr>
                        <a:t>4.4394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 dirty="0">
                          <a:effectLst/>
                        </a:rPr>
                        <a:t>2.2197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1.1099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0.5549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0.2775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0.1387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0.0694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>
                          <a:effectLst/>
                        </a:rPr>
                        <a:t>0.0347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VN" dirty="0">
                          <a:effectLst/>
                        </a:rPr>
                        <a:t>0.0173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2414007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Line Callout 1 5">
                <a:extLst>
                  <a:ext uri="{FF2B5EF4-FFF2-40B4-BE49-F238E27FC236}">
                    <a16:creationId xmlns:a16="http://schemas.microsoft.com/office/drawing/2014/main" id="{C85664BE-37DA-6839-AE73-2EE14A21D490}"/>
                  </a:ext>
                </a:extLst>
              </p:cNvPr>
              <p:cNvSpPr/>
              <p:nvPr/>
            </p:nvSpPr>
            <p:spPr>
              <a:xfrm>
                <a:off x="6629400" y="1547296"/>
                <a:ext cx="2514600" cy="1481654"/>
              </a:xfrm>
              <a:prstGeom prst="borderCallout1">
                <a:avLst>
                  <a:gd name="adj1" fmla="val 103838"/>
                  <a:gd name="adj2" fmla="val 49025"/>
                  <a:gd name="adj3" fmla="val 158345"/>
                  <a:gd name="adj4" fmla="val 41001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vi-VN" sz="1700" dirty="0">
                    <a:solidFill>
                      <a:srgbClr val="FF0000"/>
                    </a:solidFill>
                  </a:rPr>
                  <a:t>Chọn ngưỡng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1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vi-VN" sz="17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vi-VN" sz="1700" dirty="0"/>
                  <a:t>Bác bỏ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17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sz="17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sz="1700" dirty="0"/>
                  <a:t> khi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1700" i="1" dirty="0">
                        <a:latin typeface="Cambria Math" panose="02040503050406030204" pitchFamily="18" charset="0"/>
                      </a:rPr>
                      <m:t>K</m:t>
                    </m:r>
                    <m:r>
                      <a:rPr lang="vi-VN" sz="17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vi-VN" sz="1700" i="1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vi-VN" sz="17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vi-VN" sz="1700" dirty="0"/>
                  <a:t>Không bác bỏ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17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sz="17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vi-VN" sz="1700" dirty="0"/>
                </a:br>
                <a:r>
                  <a:rPr lang="vi-VN" sz="1700" dirty="0"/>
                  <a:t>khi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1700" i="1" dirty="0">
                        <a:latin typeface="Cambria Math" panose="02040503050406030204" pitchFamily="18" charset="0"/>
                      </a:rPr>
                      <m:t>K</m:t>
                    </m:r>
                    <m:r>
                      <a:rPr lang="vi-VN" sz="17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vi-VN" sz="1700" i="1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vi-VN" sz="1700" dirty="0"/>
                  <a:t> </a:t>
                </a:r>
              </a:p>
            </p:txBody>
          </p:sp>
        </mc:Choice>
        <mc:Fallback xmlns="">
          <p:sp>
            <p:nvSpPr>
              <p:cNvPr id="6" name="Line Callout 1 5">
                <a:extLst>
                  <a:ext uri="{FF2B5EF4-FFF2-40B4-BE49-F238E27FC236}">
                    <a16:creationId xmlns:a16="http://schemas.microsoft.com/office/drawing/2014/main" id="{C85664BE-37DA-6839-AE73-2EE14A21D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547296"/>
                <a:ext cx="2514600" cy="1481654"/>
              </a:xfrm>
              <a:prstGeom prst="borderCallout1">
                <a:avLst>
                  <a:gd name="adj1" fmla="val 103838"/>
                  <a:gd name="adj2" fmla="val 49025"/>
                  <a:gd name="adj3" fmla="val 158345"/>
                  <a:gd name="adj4" fmla="val 41001"/>
                </a:avLst>
              </a:prstGeom>
              <a:blipFill>
                <a:blip r:embed="rId3"/>
                <a:stretch>
                  <a:fillRect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07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A93C-A519-9566-E435-D76852F2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xúc sắc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A4567-31E1-ADFF-5A31-68312AF92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3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sz="23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sz="2300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sz="2300" dirty="0"/>
                  <a:t> xúc sắc cân bằng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2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3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sz="23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3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sz="2300" dirty="0"/>
                  <a:t> xúc sắc lệch</a:t>
                </a:r>
              </a:p>
              <a:p>
                <a:r>
                  <a:rPr lang="vi-VN" sz="2300" dirty="0"/>
                  <a:t>Dữ liệu: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300" i="1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vi-VN" dirty="0"/>
                  <a:t> lần ngửa trong 10 lần tung</a:t>
                </a:r>
              </a:p>
              <a:p>
                <a:endParaRPr lang="vi-VN" dirty="0"/>
              </a:p>
              <a:p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  <a:p>
                <a:r>
                  <a:rPr lang="vi-VN" dirty="0"/>
                  <a:t>Giả sử ta chọn vùng bác bỏ là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vi-VN" dirty="0"/>
                  <a:t> thì</a:t>
                </a:r>
              </a:p>
              <a:p>
                <a:pPr lvl="1"/>
                <a:r>
                  <a:rPr lang="vi-VN" dirty="0"/>
                  <a:t>Xác suất sai (tức là bác bỏ) 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đúng là: </a:t>
                </a:r>
                <a14:m>
                  <m:oMath xmlns:m="http://schemas.openxmlformats.org/officeDocument/2006/math">
                    <m:r>
                      <a:rPr lang="vi-V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0.1716</m:t>
                    </m:r>
                  </m:oMath>
                </a14:m>
                <a:r>
                  <a:rPr lang="vi-VN" dirty="0"/>
                  <a:t> </a:t>
                </a:r>
                <a:r>
                  <a:rPr lang="vi-VN" dirty="0">
                    <a:sym typeface="Wingdings" pitchFamily="2" charset="2"/>
                  </a:rPr>
                  <a:t> lỗi loại 1</a:t>
                </a:r>
                <a:endParaRPr lang="vi-VN" dirty="0"/>
              </a:p>
              <a:p>
                <a:pPr lvl="1"/>
                <a:r>
                  <a:rPr lang="vi-VN" dirty="0"/>
                  <a:t>Xác suất bác bỏ đúng là: </a:t>
                </a:r>
                <a14:m>
                  <m:oMath xmlns:m="http://schemas.openxmlformats.org/officeDocument/2006/math">
                    <m:r>
                      <a:rPr lang="vi-V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vi-V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5597</m:t>
                    </m:r>
                  </m:oMath>
                </a14:m>
                <a:r>
                  <a:rPr lang="vi-VN" dirty="0"/>
                  <a:t> </a:t>
                </a:r>
                <a:r>
                  <a:rPr lang="vi-VN" dirty="0">
                    <a:sym typeface="Wingdings" pitchFamily="2" charset="2"/>
                  </a:rPr>
                  <a:t> lỗi loại 2 là </a:t>
                </a:r>
                <a:r>
                  <a:rPr lang="vi-VN" dirty="0">
                    <a:solidFill>
                      <a:srgbClr val="FF0000"/>
                    </a:solidFill>
                    <a:latin typeface="Cambria Math" panose="02040503050406030204" pitchFamily="18" charset="0"/>
                    <a:sym typeface="Wingdings" pitchFamily="2" charset="2"/>
                  </a:rPr>
                  <a:t>0.4403</a:t>
                </a:r>
                <a:endParaRPr lang="vi-VN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A4567-31E1-ADFF-5A31-68312AF92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1786" b="-1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0F907B5-1E6C-CC8D-9C3E-0B5AD2D1A8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9505954"/>
                  </p:ext>
                </p:extLst>
              </p:nvPr>
            </p:nvGraphicFramePr>
            <p:xfrm>
              <a:off x="130989" y="2419350"/>
              <a:ext cx="8882021" cy="11328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59611">
                      <a:extLst>
                        <a:ext uri="{9D8B030D-6E8A-4147-A177-3AD203B41FA5}">
                          <a16:colId xmlns:a16="http://schemas.microsoft.com/office/drawing/2014/main" val="3444129469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877422661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4024171769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2721139470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943208092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695816721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859616514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493605437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542341312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236563758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233692386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40687406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vi-VN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366000"/>
                      </a:ext>
                    </a:extLst>
                  </a:tr>
                  <a:tr h="3911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1400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vi-VN" sz="1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400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vi-VN" sz="1400" b="0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1400" dirty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vi-VN" sz="1400" b="0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0.0009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0.0097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0.1171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0.2460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0.1171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0.0097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0.0009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1456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14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vi-VN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40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vi-VN" sz="1400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140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vi-VN" sz="1400" b="0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0.0173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0.0867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0.1951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0.2601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0.2275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0.1365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28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0F907B5-1E6C-CC8D-9C3E-0B5AD2D1A8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9505954"/>
                  </p:ext>
                </p:extLst>
              </p:nvPr>
            </p:nvGraphicFramePr>
            <p:xfrm>
              <a:off x="130989" y="2419350"/>
              <a:ext cx="8882021" cy="11328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59611">
                      <a:extLst>
                        <a:ext uri="{9D8B030D-6E8A-4147-A177-3AD203B41FA5}">
                          <a16:colId xmlns:a16="http://schemas.microsoft.com/office/drawing/2014/main" val="3444129469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877422661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4024171769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2721139470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943208092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695816721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859616514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493605437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542341312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236563758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233692386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40687406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vi-VN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366000"/>
                      </a:ext>
                    </a:extLst>
                  </a:tr>
                  <a:tr h="39116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93750" r="-932353" b="-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0.0009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0.0097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0.1171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0.2460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0.1171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0.0097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0.0009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1456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213793" r="-932353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0.0173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0.0867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0.1951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0.2601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0.2275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0.1365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289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043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A93C-A519-9566-E435-D76852F2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dụ: xúc sắc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A4567-31E1-ADFF-5A31-68312AF92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dirty="0"/>
                  <a:t>Dữ liệu: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dirty="0"/>
                  <a:t>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vi-VN" dirty="0"/>
                  <a:t> lần tung ra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b="0" i="1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vi-VN" dirty="0"/>
                  <a:t> lần ngửa,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10−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vi-VN" dirty="0"/>
                  <a:t> lần sấp.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e>
                          <m:sSub>
                            <m:sSubPr>
                              <m:ctrlPr>
                                <a:rPr lang="vi-VN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vi-V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vi-V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vi-V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vi-V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bSup>
                      <m:sSup>
                        <m:sSupPr>
                          <m:ctrlPr>
                            <a:rPr lang="vi-V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sSup>
                        <m:sSupPr>
                          <m:ctrlPr>
                            <a:rPr lang="vi-V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vi-V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10−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vi-VN" b="0" i="0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vi-V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e>
                          <m:sSub>
                            <m:sSubPr>
                              <m:ctrlP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vi-V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vi-V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bSup>
                      <m:sSup>
                        <m:sSupPr>
                          <m:ctrl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vi-V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sSup>
                        <m:sSupPr>
                          <m:ctrl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vi-V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vi-VN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vi-V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10−</m:t>
                          </m:r>
                          <m:r>
                            <m:rPr>
                              <m:sty m:val="p"/>
                            </m:rPr>
                            <a:rPr lang="vi-V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  <a:p>
                <a:r>
                  <a:rPr lang="vi-VN" dirty="0"/>
                  <a:t>Giả sử ta chọn vùng bác bỏ là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</m:oMath>
                </a14:m>
                <a:r>
                  <a:rPr lang="vi-VN" dirty="0"/>
                  <a:t> thì</a:t>
                </a:r>
              </a:p>
              <a:p>
                <a:pPr lvl="1"/>
                <a:r>
                  <a:rPr lang="vi-VN" dirty="0"/>
                  <a:t>Xác suất sai 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vi-VN" dirty="0"/>
                  <a:t> đúng là: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vi-V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vi-V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vi-V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Binomial</m:t>
                        </m:r>
                        <m:r>
                          <a:rPr lang="vi-V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vi-V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;10,½)</m:t>
                        </m:r>
                      </m:e>
                    </m:nary>
                  </m:oMath>
                </a14:m>
                <a:endParaRPr lang="vi-VN" dirty="0"/>
              </a:p>
              <a:p>
                <a:pPr lvl="1"/>
                <a:r>
                  <a:rPr lang="vi-VN" dirty="0"/>
                  <a:t>Xác suất sai 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vi-VN" dirty="0"/>
                  <a:t> đúng là: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vi-V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vi-V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vi-V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vi-V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vi-V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Binomial</m:t>
                        </m:r>
                        <m:r>
                          <a:rPr lang="vi-V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vi-V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;10,</m:t>
                        </m:r>
                        <m:f>
                          <m:fPr>
                            <m:ctrlPr>
                              <a:rPr lang="vi-VN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vi-VN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vi-V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A4567-31E1-ADFF-5A31-68312AF92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t="-1429" b="-3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0F907B5-1E6C-CC8D-9C3E-0B5AD2D1A8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0989" y="2343150"/>
              <a:ext cx="8882021" cy="11328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59611">
                      <a:extLst>
                        <a:ext uri="{9D8B030D-6E8A-4147-A177-3AD203B41FA5}">
                          <a16:colId xmlns:a16="http://schemas.microsoft.com/office/drawing/2014/main" val="3444129469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877422661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4024171769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2721139470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943208092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695816721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859616514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493605437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542341312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236563758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233692386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40687406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vi-VN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366000"/>
                      </a:ext>
                    </a:extLst>
                  </a:tr>
                  <a:tr h="3911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1400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vi-VN" sz="1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400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vi-VN" sz="1400" b="0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1400" dirty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vi-VN" sz="1400" b="0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0.0009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0.0097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0.1171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0.2460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0.1171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0.0097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0.0009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1456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14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vi-VN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40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vi-VN" sz="1400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140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vi-VN" sz="1400" b="0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0.0173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0.0867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0.1951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0.2601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0.2275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0.1365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28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0F907B5-1E6C-CC8D-9C3E-0B5AD2D1A8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0989" y="2343150"/>
              <a:ext cx="8882021" cy="11328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59611">
                      <a:extLst>
                        <a:ext uri="{9D8B030D-6E8A-4147-A177-3AD203B41FA5}">
                          <a16:colId xmlns:a16="http://schemas.microsoft.com/office/drawing/2014/main" val="3444129469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877422661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4024171769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2721139470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943208092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695816721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859616514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493605437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3542341312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236563758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1233692386"/>
                        </a:ext>
                      </a:extLst>
                    </a:gridCol>
                    <a:gridCol w="729310">
                      <a:extLst>
                        <a:ext uri="{9D8B030D-6E8A-4147-A177-3AD203B41FA5}">
                          <a16:colId xmlns:a16="http://schemas.microsoft.com/office/drawing/2014/main" val="40687406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vi-VN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366000"/>
                      </a:ext>
                    </a:extLst>
                  </a:tr>
                  <a:tr h="39116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93750" r="-932353" b="-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0.0009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0.0097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0.0439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0070C0"/>
                              </a:solidFill>
                            </a:rPr>
                            <a:t>0.1171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0.2460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0.2050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0.1171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0.0097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0070C0"/>
                              </a:solidFill>
                            </a:rPr>
                            <a:t>0.0009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1456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213793" r="-932353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0.0173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0.0867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0.1951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dirty="0">
                              <a:solidFill>
                                <a:srgbClr val="FF0000"/>
                              </a:solidFill>
                            </a:rPr>
                            <a:t>0.2601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0.2275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0.1365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400" u="sng" dirty="0">
                              <a:solidFill>
                                <a:srgbClr val="FF0000"/>
                              </a:solidFill>
                            </a:rPr>
                            <a:t>0.0000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289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203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dan-berkeley-nlp-v1</Template>
  <TotalTime>30471</TotalTime>
  <Words>2809</Words>
  <Application>Microsoft Office PowerPoint</Application>
  <PresentationFormat>On-screen Show (16:9)</PresentationFormat>
  <Paragraphs>567</Paragraphs>
  <Slides>39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Cambria Math</vt:lpstr>
      <vt:lpstr>Wingdings</vt:lpstr>
      <vt:lpstr>dan-berkeley-nlp-v1</vt:lpstr>
      <vt:lpstr>MAT1101: Xác suất thống kê </vt:lpstr>
      <vt:lpstr>Sách</vt:lpstr>
      <vt:lpstr>Nội dung</vt:lpstr>
      <vt:lpstr>Bài toán kiểm tra giả thuyết</vt:lpstr>
      <vt:lpstr>Góc nhìn Bayes</vt:lpstr>
      <vt:lpstr>Tỉ lệ hợp lý (Likelihood Ratio)</vt:lpstr>
      <vt:lpstr>Ví dụ: xúc sắc</vt:lpstr>
      <vt:lpstr>Ví dụ: xúc sắc</vt:lpstr>
      <vt:lpstr>Ví dụ: xúc sắc</vt:lpstr>
      <vt:lpstr>Bác bỏ giả thuyết không H_0</vt:lpstr>
      <vt:lpstr>Bác bỏ giả thuyết không H_0</vt:lpstr>
      <vt:lpstr>Ví dụ: đo đạc, giả sử biết σ^2</vt:lpstr>
      <vt:lpstr>Ví dụ: đo đạc, giả sử biết σ^2</vt:lpstr>
      <vt:lpstr>Ví dụ: đo đạc, giả sử biết σ^2</vt:lpstr>
      <vt:lpstr>Ví dụ: đo đạc, giả sử biết σ^2</vt:lpstr>
      <vt:lpstr>Ví dụ: đo đạc, giả sử biết σ^2</vt:lpstr>
      <vt:lpstr>Bổ đề Neyman-Pearson</vt:lpstr>
      <vt:lpstr>Phép kiểm tra Z, khi biết σ^2</vt:lpstr>
      <vt:lpstr>Phép kiểm tra Z, khi biết σ^2</vt:lpstr>
      <vt:lpstr>Phép kiểm tra Z, khi biết σ^2</vt:lpstr>
      <vt:lpstr>Ví dụ</vt:lpstr>
      <vt:lpstr>Phép kiểm tra T, không biết σ^2</vt:lpstr>
      <vt:lpstr>Phép kiểm tra T, không biết σ^2</vt:lpstr>
      <vt:lpstr>Phép kiểm tra T, không biết σ^2</vt:lpstr>
      <vt:lpstr>Phép kiểm tra T, không biết σ^2</vt:lpstr>
      <vt:lpstr>Ví dụ</vt:lpstr>
      <vt:lpstr>Phép kiểm tra T cho hai tập mẫu</vt:lpstr>
      <vt:lpstr>Ví dụ</vt:lpstr>
      <vt:lpstr>Phép kiểm tra tỉ lệ hợp lý tổng quát</vt:lpstr>
      <vt:lpstr>Ví dụ: Phép kiểm tra mức độ phù hợp</vt:lpstr>
      <vt:lpstr>Ví dụ: Phép kiểm tra mức độ phù hợp</vt:lpstr>
      <vt:lpstr>Ví dụ: Phép kiểm tra mức độ phù hợp</vt:lpstr>
      <vt:lpstr>Phép kiểm tra χ^2</vt:lpstr>
      <vt:lpstr>PowerPoint Presentation</vt:lpstr>
      <vt:lpstr>Phép kiểm tra tính độc lập trong bảng tương quan</vt:lpstr>
      <vt:lpstr>Phép kiểm tra tính độc lập trong bảng tương quan</vt:lpstr>
      <vt:lpstr>Phép kiểm tra χ^2</vt:lpstr>
      <vt:lpstr>Phép kiểm tra χ^2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Dan Bui</cp:lastModifiedBy>
  <cp:revision>1479</cp:revision>
  <cp:lastPrinted>2014-01-21T07:51:01Z</cp:lastPrinted>
  <dcterms:created xsi:type="dcterms:W3CDTF">2004-08-27T04:16:05Z</dcterms:created>
  <dcterms:modified xsi:type="dcterms:W3CDTF">2024-12-25T14:44:38Z</dcterms:modified>
</cp:coreProperties>
</file>